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91" r:id="rId15"/>
    <p:sldId id="270" r:id="rId16"/>
    <p:sldId id="269" r:id="rId17"/>
    <p:sldId id="289" r:id="rId18"/>
    <p:sldId id="290" r:id="rId19"/>
    <p:sldId id="271"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272" r:id="rId43"/>
    <p:sldId id="273" r:id="rId44"/>
    <p:sldId id="274" r:id="rId45"/>
    <p:sldId id="275" r:id="rId46"/>
    <p:sldId id="293" r:id="rId47"/>
    <p:sldId id="276" r:id="rId48"/>
    <p:sldId id="277" r:id="rId49"/>
    <p:sldId id="278" r:id="rId50"/>
    <p:sldId id="279" r:id="rId51"/>
    <p:sldId id="280" r:id="rId52"/>
    <p:sldId id="281" r:id="rId53"/>
    <p:sldId id="282" r:id="rId54"/>
    <p:sldId id="283" r:id="rId55"/>
    <p:sldId id="292" r:id="rId56"/>
    <p:sldId id="284" r:id="rId57"/>
    <p:sldId id="285" r:id="rId58"/>
    <p:sldId id="286" r:id="rId5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549F8E56-508F-4471-8C53-AAEC2AA297FE}"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49F8E56-508F-4471-8C53-AAEC2AA297F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49F8E56-508F-4471-8C53-AAEC2AA297F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49F8E56-508F-4471-8C53-AAEC2AA297F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549F8E56-508F-4471-8C53-AAEC2AA297FE}"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49F8E56-508F-4471-8C53-AAEC2AA297F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549F8E56-508F-4471-8C53-AAEC2AA297F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549F8E56-508F-4471-8C53-AAEC2AA297F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549F8E56-508F-4471-8C53-AAEC2AA297FE}"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49F8E56-508F-4471-8C53-AAEC2AA297F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27710C3-9F5D-4915-A5F3-645A88E7E521}" type="datetimeFigureOut">
              <a:rPr lang="ar-IQ" smtClean="0"/>
              <a:t>15/02/1439</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549F8E56-508F-4471-8C53-AAEC2AA297FE}"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27710C3-9F5D-4915-A5F3-645A88E7E521}" type="datetimeFigureOut">
              <a:rPr lang="ar-IQ" smtClean="0"/>
              <a:t>15/02/1439</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9F8E56-508F-4471-8C53-AAEC2AA297FE}"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n.wikipedia.org/wiki/Patent_ductus_arteriosu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Pediatric I</a:t>
            </a:r>
            <a:endParaRPr lang="ar-IQ" dirty="0"/>
          </a:p>
        </p:txBody>
      </p:sp>
      <p:sp>
        <p:nvSpPr>
          <p:cNvPr id="3" name="Subtitle 2"/>
          <p:cNvSpPr>
            <a:spLocks noGrp="1"/>
          </p:cNvSpPr>
          <p:nvPr>
            <p:ph type="subTitle" idx="1"/>
          </p:nvPr>
        </p:nvSpPr>
        <p:spPr/>
        <p:txBody>
          <a:bodyPr/>
          <a:lstStyle/>
          <a:p>
            <a:r>
              <a:rPr lang="en-US" dirty="0" smtClean="0"/>
              <a:t>Introduction and common disorders</a:t>
            </a:r>
            <a:endParaRPr lang="ar-IQ" dirty="0"/>
          </a:p>
        </p:txBody>
      </p:sp>
    </p:spTree>
    <p:extLst>
      <p:ext uri="{BB962C8B-B14F-4D97-AF65-F5344CB8AC3E}">
        <p14:creationId xmlns:p14="http://schemas.microsoft.com/office/powerpoint/2010/main" val="2867920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ar-IQ" dirty="0"/>
          </a:p>
        </p:txBody>
      </p:sp>
      <p:sp>
        <p:nvSpPr>
          <p:cNvPr id="3" name="Content Placeholder 2"/>
          <p:cNvSpPr>
            <a:spLocks noGrp="1"/>
          </p:cNvSpPr>
          <p:nvPr>
            <p:ph idx="1"/>
          </p:nvPr>
        </p:nvSpPr>
        <p:spPr>
          <a:xfrm>
            <a:off x="457200" y="620688"/>
            <a:ext cx="8229600" cy="5505475"/>
          </a:xfrm>
        </p:spPr>
        <p:txBody>
          <a:bodyPr>
            <a:normAutofit/>
          </a:bodyPr>
          <a:lstStyle/>
          <a:p>
            <a:pPr algn="just" rtl="0">
              <a:lnSpc>
                <a:spcPct val="115000"/>
              </a:lnSpc>
              <a:spcAft>
                <a:spcPts val="0"/>
              </a:spcAft>
            </a:pPr>
            <a:r>
              <a:rPr lang="en-GB" sz="2400" b="1" dirty="0">
                <a:solidFill>
                  <a:srgbClr val="FF0000"/>
                </a:solidFill>
                <a:latin typeface="Andalus" pitchFamily="18" charset="-78"/>
                <a:ea typeface="Calibri"/>
                <a:cs typeface="Andalus" pitchFamily="18" charset="-78"/>
              </a:rPr>
              <a:t>1-Rh incompatibility</a:t>
            </a:r>
            <a:r>
              <a:rPr lang="en-GB" sz="2400" dirty="0">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pPr lvl="0" algn="just" rtl="0">
              <a:buFont typeface="Symbol"/>
              <a:buChar char=""/>
            </a:pPr>
            <a:r>
              <a:rPr lang="en-GB" sz="2400" dirty="0">
                <a:latin typeface="Andalus" pitchFamily="18" charset="-78"/>
                <a:ea typeface="Calibri"/>
                <a:cs typeface="Andalus" pitchFamily="18" charset="-78"/>
              </a:rPr>
              <a:t>It is the </a:t>
            </a:r>
            <a:r>
              <a:rPr lang="en-GB" sz="2400" b="1" i="1" dirty="0">
                <a:latin typeface="Andalus" pitchFamily="18" charset="-78"/>
                <a:ea typeface="Calibri"/>
                <a:cs typeface="Andalus" pitchFamily="18" charset="-78"/>
              </a:rPr>
              <a:t>commonest</a:t>
            </a:r>
            <a:r>
              <a:rPr lang="en-GB" sz="2400" i="1" dirty="0">
                <a:latin typeface="Andalus" pitchFamily="18" charset="-78"/>
                <a:ea typeface="Calibri"/>
                <a:cs typeface="Andalus" pitchFamily="18" charset="-78"/>
              </a:rPr>
              <a:t> </a:t>
            </a:r>
            <a:r>
              <a:rPr lang="en-GB" sz="2400" dirty="0">
                <a:latin typeface="Andalus" pitchFamily="18" charset="-78"/>
                <a:ea typeface="Calibri"/>
                <a:cs typeface="Andalus" pitchFamily="18" charset="-78"/>
              </a:rPr>
              <a:t>cause of </a:t>
            </a:r>
            <a:r>
              <a:rPr lang="en-GB" sz="2400" dirty="0" err="1">
                <a:latin typeface="Andalus" pitchFamily="18" charset="-78"/>
                <a:ea typeface="Calibri"/>
                <a:cs typeface="Andalus" pitchFamily="18" charset="-78"/>
              </a:rPr>
              <a:t>hemolysis</a:t>
            </a:r>
            <a:r>
              <a:rPr lang="en-GB" sz="2400" dirty="0">
                <a:latin typeface="Andalus" pitchFamily="18" charset="-78"/>
                <a:ea typeface="Calibri"/>
                <a:cs typeface="Andalus" pitchFamily="18" charset="-78"/>
              </a:rPr>
              <a:t>. </a:t>
            </a:r>
            <a:r>
              <a:rPr lang="en-GB" sz="2400" b="1" dirty="0">
                <a:latin typeface="Andalus" pitchFamily="18" charset="-78"/>
                <a:ea typeface="Calibri"/>
                <a:cs typeface="Andalus" pitchFamily="18" charset="-78"/>
              </a:rPr>
              <a:t>It occurs in some Rh positive babies born to Rh negative mothers</a:t>
            </a:r>
            <a:r>
              <a:rPr lang="en-GB" sz="2400" dirty="0">
                <a:latin typeface="Andalus" pitchFamily="18" charset="-78"/>
                <a:ea typeface="Calibri"/>
                <a:cs typeface="Andalus" pitchFamily="18" charset="-78"/>
              </a:rPr>
              <a:t>. </a:t>
            </a:r>
            <a:r>
              <a:rPr lang="en-GB" sz="2400" dirty="0" err="1">
                <a:latin typeface="Andalus" pitchFamily="18" charset="-78"/>
                <a:ea typeface="Calibri"/>
                <a:cs typeface="Andalus" pitchFamily="18" charset="-78"/>
              </a:rPr>
              <a:t>Hemolysis</a:t>
            </a:r>
            <a:r>
              <a:rPr lang="en-GB" sz="2400" dirty="0">
                <a:latin typeface="Andalus" pitchFamily="18" charset="-78"/>
                <a:ea typeface="Calibri"/>
                <a:cs typeface="Andalus" pitchFamily="18" charset="-78"/>
              </a:rPr>
              <a:t> occurs due to placental passage of maternal antibodies active against the </a:t>
            </a:r>
            <a:r>
              <a:rPr lang="en-GB" sz="2400" dirty="0" err="1">
                <a:latin typeface="Andalus" pitchFamily="18" charset="-78"/>
                <a:ea typeface="Calibri"/>
                <a:cs typeface="Andalus" pitchFamily="18" charset="-78"/>
              </a:rPr>
              <a:t>fetal</a:t>
            </a:r>
            <a:r>
              <a:rPr lang="en-GB" sz="2400" dirty="0">
                <a:latin typeface="Andalus" pitchFamily="18" charset="-78"/>
                <a:ea typeface="Calibri"/>
                <a:cs typeface="Andalus" pitchFamily="18" charset="-78"/>
              </a:rPr>
              <a:t> red cells. The </a:t>
            </a:r>
            <a:r>
              <a:rPr lang="en-GB" sz="2400" b="1" i="1" dirty="0">
                <a:latin typeface="Andalus" pitchFamily="18" charset="-78"/>
                <a:ea typeface="Calibri"/>
                <a:cs typeface="Andalus" pitchFamily="18" charset="-78"/>
              </a:rPr>
              <a:t>first</a:t>
            </a:r>
            <a:r>
              <a:rPr lang="en-GB" sz="2400" i="1" dirty="0">
                <a:latin typeface="Andalus" pitchFamily="18" charset="-78"/>
                <a:ea typeface="Calibri"/>
                <a:cs typeface="Andalus" pitchFamily="18" charset="-78"/>
              </a:rPr>
              <a:t> </a:t>
            </a:r>
            <a:r>
              <a:rPr lang="en-GB" sz="2400" b="1" i="1" dirty="0">
                <a:latin typeface="Andalus" pitchFamily="18" charset="-78"/>
                <a:ea typeface="Calibri"/>
                <a:cs typeface="Andalus" pitchFamily="18" charset="-78"/>
              </a:rPr>
              <a:t>baby</a:t>
            </a:r>
            <a:r>
              <a:rPr lang="en-GB" sz="2400" i="1" dirty="0">
                <a:latin typeface="Andalus" pitchFamily="18" charset="-78"/>
                <a:ea typeface="Calibri"/>
                <a:cs typeface="Andalus" pitchFamily="18" charset="-78"/>
              </a:rPr>
              <a:t> </a:t>
            </a:r>
            <a:r>
              <a:rPr lang="en-GB" sz="2400" dirty="0">
                <a:latin typeface="Andalus" pitchFamily="18" charset="-78"/>
                <a:ea typeface="Calibri"/>
                <a:cs typeface="Andalus" pitchFamily="18" charset="-78"/>
              </a:rPr>
              <a:t>is usually not affected as maternal sensitization usually occurs during delivery of the first baby</a:t>
            </a:r>
            <a:r>
              <a:rPr lang="en-US" sz="2400" dirty="0">
                <a:latin typeface="Andalus" pitchFamily="18" charset="-78"/>
                <a:ea typeface="Calibri"/>
                <a:cs typeface="Andalus" pitchFamily="18" charset="-78"/>
              </a:rPr>
              <a:t>. </a:t>
            </a:r>
            <a:r>
              <a:rPr lang="en-GB" sz="2400" dirty="0">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pPr lvl="0" algn="just" rtl="0">
              <a:buFont typeface="Symbol"/>
              <a:buChar char=""/>
            </a:pPr>
            <a:r>
              <a:rPr lang="en-GB" sz="2400" dirty="0">
                <a:latin typeface="Andalus" pitchFamily="18" charset="-78"/>
                <a:ea typeface="Calibri"/>
                <a:cs typeface="Andalus" pitchFamily="18" charset="-78"/>
              </a:rPr>
              <a:t>Rh incompatibility can be prevented by injection of </a:t>
            </a:r>
            <a:r>
              <a:rPr lang="en-GB" sz="2400" b="1" i="1" dirty="0">
                <a:latin typeface="Andalus" pitchFamily="18" charset="-78"/>
                <a:ea typeface="Calibri"/>
                <a:cs typeface="Andalus" pitchFamily="18" charset="-78"/>
              </a:rPr>
              <a:t>Rh immune globulin to the mother within 72 hours after delivery</a:t>
            </a:r>
            <a:r>
              <a:rPr lang="en-GB" sz="2400" dirty="0">
                <a:latin typeface="Andalus" pitchFamily="18" charset="-78"/>
                <a:ea typeface="Calibri"/>
                <a:cs typeface="Andalus" pitchFamily="18" charset="-78"/>
              </a:rPr>
              <a:t> which prevents her from forming antibodies which might affect subsequent babies</a:t>
            </a:r>
            <a:r>
              <a:rPr lang="en-US" sz="2400" dirty="0">
                <a:latin typeface="Andalus" pitchFamily="18" charset="-78"/>
                <a:ea typeface="Calibri"/>
                <a:cs typeface="Andalus" pitchFamily="18" charset="-78"/>
              </a:rPr>
              <a:t>.</a:t>
            </a:r>
            <a:endParaRPr lang="en-US" sz="2400" dirty="0">
              <a:latin typeface="Andalus" pitchFamily="18" charset="-78"/>
              <a:cs typeface="Andalus" pitchFamily="18" charset="-78"/>
            </a:endParaRPr>
          </a:p>
          <a:p>
            <a:endParaRPr lang="ar-IQ" sz="2400" dirty="0">
              <a:latin typeface="Andalus" pitchFamily="18" charset="-78"/>
              <a:cs typeface="Andalus" pitchFamily="18" charset="-78"/>
            </a:endParaRPr>
          </a:p>
        </p:txBody>
      </p:sp>
    </p:spTree>
    <p:extLst>
      <p:ext uri="{BB962C8B-B14F-4D97-AF65-F5344CB8AC3E}">
        <p14:creationId xmlns:p14="http://schemas.microsoft.com/office/powerpoint/2010/main" val="1287537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0">
              <a:lnSpc>
                <a:spcPct val="115000"/>
              </a:lnSpc>
              <a:spcAft>
                <a:spcPts val="0"/>
              </a:spcAft>
            </a:pPr>
            <a:r>
              <a:rPr lang="en-GB" sz="2800" b="1" dirty="0">
                <a:solidFill>
                  <a:srgbClr val="FF0000"/>
                </a:solidFill>
                <a:latin typeface="Andalus" pitchFamily="18" charset="-78"/>
                <a:ea typeface="Calibri"/>
                <a:cs typeface="Andalus" pitchFamily="18" charset="-78"/>
              </a:rPr>
              <a:t>2-ABO incompatibility: </a:t>
            </a:r>
            <a:endParaRPr lang="en-US" sz="2800" dirty="0">
              <a:solidFill>
                <a:srgbClr val="FF0000"/>
              </a:solidFill>
              <a:latin typeface="Andalus" pitchFamily="18" charset="-78"/>
              <a:ea typeface="Calibri"/>
              <a:cs typeface="Andalus" pitchFamily="18" charset="-78"/>
            </a:endParaRPr>
          </a:p>
          <a:p>
            <a:pPr algn="just" rtl="0">
              <a:lnSpc>
                <a:spcPct val="115000"/>
              </a:lnSpc>
              <a:spcAft>
                <a:spcPts val="0"/>
              </a:spcAft>
            </a:pPr>
            <a:r>
              <a:rPr lang="en-US" sz="2800" dirty="0">
                <a:latin typeface="Andalus" pitchFamily="18" charset="-78"/>
                <a:ea typeface="Calibri"/>
                <a:cs typeface="Andalus" pitchFamily="18" charset="-78"/>
              </a:rPr>
              <a:t>ABO incompatibility may occur if the </a:t>
            </a:r>
            <a:r>
              <a:rPr lang="en-US" sz="2800" b="1" dirty="0">
                <a:latin typeface="Andalus" pitchFamily="18" charset="-78"/>
                <a:ea typeface="Calibri"/>
                <a:cs typeface="Andalus" pitchFamily="18" charset="-78"/>
              </a:rPr>
              <a:t>mother’s blood type is O</a:t>
            </a:r>
            <a:r>
              <a:rPr lang="en-US" sz="2800" dirty="0">
                <a:latin typeface="Andalus" pitchFamily="18" charset="-78"/>
                <a:ea typeface="Calibri"/>
                <a:cs typeface="Andalus" pitchFamily="18" charset="-78"/>
              </a:rPr>
              <a:t> and </a:t>
            </a:r>
            <a:r>
              <a:rPr lang="en-US" sz="2800" b="1" dirty="0">
                <a:latin typeface="Andalus" pitchFamily="18" charset="-78"/>
                <a:ea typeface="Calibri"/>
                <a:cs typeface="Andalus" pitchFamily="18" charset="-78"/>
              </a:rPr>
              <a:t>the infant’s blood type is A or B</a:t>
            </a:r>
            <a:r>
              <a:rPr lang="en-US" sz="2800" dirty="0">
                <a:latin typeface="Andalus" pitchFamily="18" charset="-78"/>
                <a:ea typeface="Calibri"/>
                <a:cs typeface="Andalus" pitchFamily="18" charset="-78"/>
              </a:rPr>
              <a:t> .</a:t>
            </a:r>
            <a:r>
              <a:rPr lang="en-GB" sz="2800" dirty="0">
                <a:latin typeface="Andalus" pitchFamily="18" charset="-78"/>
                <a:ea typeface="Calibri"/>
                <a:cs typeface="Andalus" pitchFamily="18" charset="-78"/>
              </a:rPr>
              <a:t> The </a:t>
            </a:r>
            <a:r>
              <a:rPr lang="en-GB" sz="2800" b="1" i="1" dirty="0">
                <a:latin typeface="Andalus" pitchFamily="18" charset="-78"/>
                <a:ea typeface="Calibri"/>
                <a:cs typeface="Andalus" pitchFamily="18" charset="-78"/>
              </a:rPr>
              <a:t>first</a:t>
            </a:r>
            <a:r>
              <a:rPr lang="en-GB" sz="2800" i="1" dirty="0">
                <a:latin typeface="Andalus" pitchFamily="18" charset="-78"/>
                <a:ea typeface="Calibri"/>
                <a:cs typeface="Andalus" pitchFamily="18" charset="-78"/>
              </a:rPr>
              <a:t> </a:t>
            </a:r>
            <a:r>
              <a:rPr lang="en-GB" sz="2800" b="1" i="1" dirty="0">
                <a:latin typeface="Andalus" pitchFamily="18" charset="-78"/>
                <a:ea typeface="Calibri"/>
                <a:cs typeface="Andalus" pitchFamily="18" charset="-78"/>
              </a:rPr>
              <a:t>baby</a:t>
            </a:r>
            <a:r>
              <a:rPr lang="en-GB" sz="2800" i="1" dirty="0">
                <a:latin typeface="Andalus" pitchFamily="18" charset="-78"/>
                <a:ea typeface="Calibri"/>
                <a:cs typeface="Andalus" pitchFamily="18" charset="-78"/>
              </a:rPr>
              <a:t> </a:t>
            </a:r>
            <a:r>
              <a:rPr lang="en-GB" sz="2800" dirty="0">
                <a:latin typeface="Andalus" pitchFamily="18" charset="-78"/>
                <a:ea typeface="Calibri"/>
                <a:cs typeface="Andalus" pitchFamily="18" charset="-78"/>
              </a:rPr>
              <a:t>may be affected. </a:t>
            </a:r>
            <a:r>
              <a:rPr lang="en-GB" sz="2800" b="1" i="1" dirty="0">
                <a:latin typeface="Andalus" pitchFamily="18" charset="-78"/>
                <a:ea typeface="Calibri"/>
                <a:cs typeface="Andalus" pitchFamily="18" charset="-78"/>
              </a:rPr>
              <a:t>Jaundice</a:t>
            </a:r>
            <a:r>
              <a:rPr lang="en-GB" sz="2800" i="1" dirty="0">
                <a:latin typeface="Andalus" pitchFamily="18" charset="-78"/>
                <a:ea typeface="Calibri"/>
                <a:cs typeface="Andalus" pitchFamily="18" charset="-78"/>
              </a:rPr>
              <a:t> </a:t>
            </a:r>
            <a:r>
              <a:rPr lang="en-GB" sz="2800" dirty="0">
                <a:latin typeface="Andalus" pitchFamily="18" charset="-78"/>
                <a:ea typeface="Calibri"/>
                <a:cs typeface="Andalus" pitchFamily="18" charset="-78"/>
              </a:rPr>
              <a:t>is not severe.  </a:t>
            </a:r>
            <a:r>
              <a:rPr lang="en-GB" sz="2800" b="1" i="1" dirty="0">
                <a:latin typeface="Andalus" pitchFamily="18" charset="-78"/>
                <a:ea typeface="Calibri"/>
                <a:cs typeface="Andalus" pitchFamily="18" charset="-78"/>
              </a:rPr>
              <a:t>kernicterus</a:t>
            </a:r>
            <a:r>
              <a:rPr lang="en-GB" sz="2800" i="1" dirty="0">
                <a:latin typeface="Andalus" pitchFamily="18" charset="-78"/>
                <a:ea typeface="Calibri"/>
                <a:cs typeface="Andalus" pitchFamily="18" charset="-78"/>
              </a:rPr>
              <a:t> </a:t>
            </a:r>
            <a:r>
              <a:rPr lang="en-GB" sz="2800" dirty="0">
                <a:latin typeface="Andalus" pitchFamily="18" charset="-78"/>
                <a:ea typeface="Calibri"/>
                <a:cs typeface="Andalus" pitchFamily="18" charset="-78"/>
              </a:rPr>
              <a:t>is rare</a:t>
            </a:r>
            <a:r>
              <a:rPr lang="en-US" sz="2800" dirty="0">
                <a:latin typeface="Andalus" pitchFamily="18" charset="-78"/>
                <a:ea typeface="Calibri"/>
                <a:cs typeface="Andalus" pitchFamily="18" charset="-78"/>
              </a:rPr>
              <a:t>.</a:t>
            </a: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834149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ar-IQ" dirty="0"/>
          </a:p>
        </p:txBody>
      </p:sp>
      <p:sp>
        <p:nvSpPr>
          <p:cNvPr id="3" name="Content Placeholder 2"/>
          <p:cNvSpPr>
            <a:spLocks noGrp="1"/>
          </p:cNvSpPr>
          <p:nvPr>
            <p:ph idx="1"/>
          </p:nvPr>
        </p:nvSpPr>
        <p:spPr>
          <a:xfrm>
            <a:off x="457200" y="764704"/>
            <a:ext cx="8229600" cy="5361459"/>
          </a:xfrm>
        </p:spPr>
        <p:txBody>
          <a:bodyPr>
            <a:noAutofit/>
          </a:bodyPr>
          <a:lstStyle/>
          <a:p>
            <a:pPr algn="just" rtl="0">
              <a:lnSpc>
                <a:spcPct val="115000"/>
              </a:lnSpc>
              <a:spcAft>
                <a:spcPts val="0"/>
              </a:spcAft>
            </a:pPr>
            <a:r>
              <a:rPr lang="en-US" sz="2800" b="1" dirty="0">
                <a:solidFill>
                  <a:srgbClr val="0070C0"/>
                </a:solidFill>
                <a:latin typeface="Andalus" pitchFamily="18" charset="-78"/>
                <a:ea typeface="Calibri"/>
                <a:cs typeface="Andalus" pitchFamily="18" charset="-78"/>
              </a:rPr>
              <a:t>B-Neonatal septicemia: </a:t>
            </a:r>
            <a:endParaRPr lang="en-US" sz="2800" dirty="0">
              <a:latin typeface="Andalus" pitchFamily="18" charset="-78"/>
              <a:ea typeface="Calibri"/>
              <a:cs typeface="Andalus" pitchFamily="18" charset="-78"/>
            </a:endParaRPr>
          </a:p>
          <a:p>
            <a:pPr algn="just" rtl="0">
              <a:lnSpc>
                <a:spcPct val="115000"/>
              </a:lnSpc>
              <a:spcAft>
                <a:spcPts val="0"/>
              </a:spcAft>
            </a:pPr>
            <a:r>
              <a:rPr lang="en-GB" sz="2800" dirty="0">
                <a:latin typeface="Andalus" pitchFamily="18" charset="-78"/>
                <a:ea typeface="Calibri"/>
                <a:cs typeface="Andalus" pitchFamily="18" charset="-78"/>
              </a:rPr>
              <a:t>1-Jaundice in </a:t>
            </a:r>
            <a:r>
              <a:rPr lang="en-GB" sz="2800" dirty="0" err="1">
                <a:latin typeface="Andalus" pitchFamily="18" charset="-78"/>
                <a:ea typeface="Calibri"/>
                <a:cs typeface="Andalus" pitchFamily="18" charset="-78"/>
              </a:rPr>
              <a:t>septicemia</a:t>
            </a:r>
            <a:r>
              <a:rPr lang="en-GB" sz="2800" dirty="0">
                <a:latin typeface="Andalus" pitchFamily="18" charset="-78"/>
                <a:ea typeface="Calibri"/>
                <a:cs typeface="Andalus" pitchFamily="18" charset="-78"/>
              </a:rPr>
              <a:t>, if present, usually appears between the </a:t>
            </a:r>
            <a:r>
              <a:rPr lang="en-GB" sz="2800" b="1" i="1" dirty="0">
                <a:latin typeface="Andalus" pitchFamily="18" charset="-78"/>
                <a:ea typeface="Calibri"/>
                <a:cs typeface="Andalus" pitchFamily="18" charset="-78"/>
              </a:rPr>
              <a:t>fourth and seventh</a:t>
            </a:r>
            <a:r>
              <a:rPr lang="en-GB" sz="2800" i="1" dirty="0">
                <a:latin typeface="Andalus" pitchFamily="18" charset="-78"/>
                <a:ea typeface="Calibri"/>
                <a:cs typeface="Andalus" pitchFamily="18" charset="-78"/>
              </a:rPr>
              <a:t> </a:t>
            </a:r>
            <a:r>
              <a:rPr lang="en-GB" sz="2800" b="1" i="1" dirty="0">
                <a:latin typeface="Andalus" pitchFamily="18" charset="-78"/>
                <a:ea typeface="Calibri"/>
                <a:cs typeface="Andalus" pitchFamily="18" charset="-78"/>
              </a:rPr>
              <a:t>day</a:t>
            </a:r>
            <a:r>
              <a:rPr lang="en-GB" sz="2800" i="1" dirty="0">
                <a:latin typeface="Andalus" pitchFamily="18" charset="-78"/>
                <a:ea typeface="Calibri"/>
                <a:cs typeface="Andalus" pitchFamily="18" charset="-78"/>
              </a:rPr>
              <a:t> </a:t>
            </a:r>
            <a:r>
              <a:rPr lang="en-GB" sz="2800" dirty="0">
                <a:latin typeface="Andalus" pitchFamily="18" charset="-78"/>
                <a:ea typeface="Calibri"/>
                <a:cs typeface="Andalus" pitchFamily="18" charset="-78"/>
              </a:rPr>
              <a:t>or later and is usually moderate in severity</a:t>
            </a:r>
            <a:r>
              <a:rPr lang="en-US" sz="2800" dirty="0">
                <a:latin typeface="Andalus" pitchFamily="18" charset="-78"/>
                <a:ea typeface="Calibri"/>
                <a:cs typeface="Andalus" pitchFamily="18" charset="-78"/>
              </a:rPr>
              <a:t>.</a:t>
            </a:r>
          </a:p>
          <a:p>
            <a:pPr marL="0" indent="0" algn="just" rtl="0">
              <a:lnSpc>
                <a:spcPct val="115000"/>
              </a:lnSpc>
              <a:spcAft>
                <a:spcPts val="0"/>
              </a:spcAft>
              <a:buNone/>
            </a:pPr>
            <a:r>
              <a:rPr lang="en-GB" sz="2800" dirty="0">
                <a:latin typeface="Andalus" pitchFamily="18" charset="-78"/>
                <a:ea typeface="Calibri"/>
                <a:cs typeface="Andalus" pitchFamily="18" charset="-78"/>
              </a:rPr>
              <a:t> </a:t>
            </a:r>
            <a:endParaRPr lang="en-US" sz="2800" dirty="0">
              <a:latin typeface="Andalus" pitchFamily="18" charset="-78"/>
              <a:ea typeface="Calibri"/>
              <a:cs typeface="Andalus" pitchFamily="18" charset="-78"/>
            </a:endParaRPr>
          </a:p>
          <a:p>
            <a:pPr algn="just" rtl="0">
              <a:lnSpc>
                <a:spcPct val="115000"/>
              </a:lnSpc>
              <a:spcAft>
                <a:spcPts val="0"/>
              </a:spcAft>
            </a:pPr>
            <a:r>
              <a:rPr lang="en-GB" sz="2800" dirty="0">
                <a:latin typeface="Andalus" pitchFamily="18" charset="-78"/>
                <a:ea typeface="Calibri"/>
                <a:cs typeface="Andalus" pitchFamily="18" charset="-78"/>
              </a:rPr>
              <a:t>2-The most important clinical signs are the markedly affected </a:t>
            </a:r>
            <a:r>
              <a:rPr lang="en-GB" sz="2800" b="1" i="1" dirty="0">
                <a:latin typeface="Andalus" pitchFamily="18" charset="-78"/>
                <a:ea typeface="Calibri"/>
                <a:cs typeface="Andalus" pitchFamily="18" charset="-78"/>
              </a:rPr>
              <a:t>general</a:t>
            </a:r>
            <a:r>
              <a:rPr lang="en-GB" sz="2800" i="1" dirty="0">
                <a:latin typeface="Andalus" pitchFamily="18" charset="-78"/>
                <a:ea typeface="Calibri"/>
                <a:cs typeface="Andalus" pitchFamily="18" charset="-78"/>
              </a:rPr>
              <a:t> </a:t>
            </a:r>
            <a:r>
              <a:rPr lang="en-GB" sz="2800" b="1" i="1" dirty="0">
                <a:latin typeface="Andalus" pitchFamily="18" charset="-78"/>
                <a:ea typeface="Calibri"/>
                <a:cs typeface="Andalus" pitchFamily="18" charset="-78"/>
              </a:rPr>
              <a:t>condition</a:t>
            </a:r>
            <a:r>
              <a:rPr lang="en-GB" sz="2800" i="1" dirty="0">
                <a:latin typeface="Andalus" pitchFamily="18" charset="-78"/>
                <a:ea typeface="Calibri"/>
                <a:cs typeface="Andalus" pitchFamily="18" charset="-78"/>
              </a:rPr>
              <a:t>(</a:t>
            </a:r>
            <a:r>
              <a:rPr lang="en-GB" sz="2800" dirty="0">
                <a:latin typeface="Andalus" pitchFamily="18" charset="-78"/>
                <a:ea typeface="Calibri"/>
                <a:cs typeface="Andalus" pitchFamily="18" charset="-78"/>
              </a:rPr>
              <a:t>The baby is not doing well with lethargy, poor suckling, fever or hypothermia, .......). Immediate hospitalization and combined parenteral antibiotic therapy are important</a:t>
            </a:r>
            <a:r>
              <a:rPr lang="en-GB" sz="2800" baseline="30000" dirty="0">
                <a:latin typeface="Andalus" pitchFamily="18" charset="-78"/>
                <a:ea typeface="Calibri"/>
                <a:cs typeface="Andalus" pitchFamily="18" charset="-78"/>
              </a:rPr>
              <a:t> </a:t>
            </a:r>
            <a:r>
              <a:rPr lang="en-US" sz="2800" dirty="0" smtClean="0">
                <a:latin typeface="Andalus" pitchFamily="18" charset="-78"/>
                <a:ea typeface="Calibri"/>
                <a:cs typeface="Andalus" pitchFamily="18" charset="-78"/>
              </a:rPr>
              <a:t>.</a:t>
            </a:r>
            <a:r>
              <a:rPr lang="en-US" sz="2800" dirty="0">
                <a:latin typeface="Andalus" pitchFamily="18" charset="-78"/>
                <a:ea typeface="Calibri"/>
                <a:cs typeface="Andalus" pitchFamily="18" charset="-78"/>
              </a:rPr>
              <a:t> </a:t>
            </a:r>
          </a:p>
          <a:p>
            <a:pPr algn="l" rtl="0"/>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1047384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634082"/>
          </a:xfrm>
        </p:spPr>
        <p:txBody>
          <a:bodyPr>
            <a:normAutofit fontScale="90000"/>
          </a:bodyPr>
          <a:lstStyle/>
          <a:p>
            <a:pPr algn="l"/>
            <a:r>
              <a:rPr lang="en-US" b="1" dirty="0">
                <a:solidFill>
                  <a:srgbClr val="FF0000"/>
                </a:solidFill>
                <a:latin typeface="Times-Roman"/>
                <a:ea typeface="Calibri"/>
                <a:cs typeface="Times-Roman"/>
              </a:rPr>
              <a:t>Conjugated </a:t>
            </a:r>
            <a:r>
              <a:rPr lang="en-US" b="1" dirty="0" err="1">
                <a:solidFill>
                  <a:srgbClr val="FF0000"/>
                </a:solidFill>
                <a:latin typeface="Times-Roman"/>
                <a:ea typeface="Calibri"/>
                <a:cs typeface="Times-Roman"/>
              </a:rPr>
              <a:t>Hyperbilirubinemia</a:t>
            </a:r>
            <a:r>
              <a:rPr lang="en-US" sz="3200" dirty="0">
                <a:ea typeface="Calibri"/>
                <a:cs typeface="Arial"/>
              </a:rPr>
              <a:t/>
            </a:r>
            <a:br>
              <a:rPr lang="en-US" sz="3200" dirty="0">
                <a:ea typeface="Calibri"/>
                <a:cs typeface="Arial"/>
              </a:rPr>
            </a:br>
            <a:endParaRPr lang="ar-IQ" dirty="0"/>
          </a:p>
        </p:txBody>
      </p:sp>
      <p:sp>
        <p:nvSpPr>
          <p:cNvPr id="3" name="Content Placeholder 2"/>
          <p:cNvSpPr>
            <a:spLocks noGrp="1"/>
          </p:cNvSpPr>
          <p:nvPr>
            <p:ph idx="1"/>
          </p:nvPr>
        </p:nvSpPr>
        <p:spPr/>
        <p:txBody>
          <a:bodyPr>
            <a:normAutofit/>
          </a:bodyPr>
          <a:lstStyle/>
          <a:p>
            <a:pPr lvl="0" algn="l" rtl="0">
              <a:lnSpc>
                <a:spcPct val="115000"/>
              </a:lnSpc>
              <a:buFont typeface="Wingdings"/>
              <a:buChar char=""/>
            </a:pPr>
            <a:r>
              <a:rPr lang="en-US" sz="2800" dirty="0" smtClean="0">
                <a:latin typeface="Andalus" pitchFamily="18" charset="-78"/>
                <a:ea typeface="Calibri"/>
                <a:cs typeface="Andalus" pitchFamily="18" charset="-78"/>
              </a:rPr>
              <a:t>1-Conjugated (Direct-reacting) </a:t>
            </a:r>
            <a:r>
              <a:rPr lang="en-US" sz="2800" dirty="0" err="1">
                <a:latin typeface="Andalus" pitchFamily="18" charset="-78"/>
                <a:ea typeface="Calibri"/>
                <a:cs typeface="Andalus" pitchFamily="18" charset="-78"/>
              </a:rPr>
              <a:t>hyperbilirubinemia</a:t>
            </a:r>
            <a:r>
              <a:rPr lang="en-US" sz="2800" b="1" dirty="0">
                <a:latin typeface="Andalus" pitchFamily="18" charset="-78"/>
                <a:ea typeface="Calibri"/>
                <a:cs typeface="Andalus" pitchFamily="18" charset="-78"/>
              </a:rPr>
              <a:t> is never physiologic</a:t>
            </a:r>
            <a:r>
              <a:rPr lang="en-US" sz="2800" dirty="0">
                <a:latin typeface="Andalus" pitchFamily="18" charset="-78"/>
                <a:ea typeface="Calibri"/>
                <a:cs typeface="Andalus" pitchFamily="18" charset="-78"/>
              </a:rPr>
              <a:t> and should always be evaluated thoroughly.</a:t>
            </a:r>
          </a:p>
          <a:p>
            <a:pPr lvl="0" algn="just" rtl="0">
              <a:lnSpc>
                <a:spcPct val="115000"/>
              </a:lnSpc>
              <a:buFont typeface="Wingdings"/>
              <a:buChar char=""/>
            </a:pPr>
            <a:r>
              <a:rPr lang="en-US" sz="2800" dirty="0">
                <a:latin typeface="Andalus" pitchFamily="18" charset="-78"/>
                <a:ea typeface="Calibri"/>
                <a:cs typeface="Andalus" pitchFamily="18" charset="-78"/>
              </a:rPr>
              <a:t>Direct-reacting bilirubin (composed mostly of conjugated bilirubin) </a:t>
            </a:r>
            <a:r>
              <a:rPr lang="en-US" sz="2800" b="1" dirty="0">
                <a:latin typeface="Andalus" pitchFamily="18" charset="-78"/>
                <a:ea typeface="Calibri"/>
                <a:cs typeface="Andalus" pitchFamily="18" charset="-78"/>
              </a:rPr>
              <a:t>is not neurotoxic</a:t>
            </a:r>
            <a:r>
              <a:rPr lang="en-US" sz="2800" dirty="0">
                <a:latin typeface="Andalus" pitchFamily="18" charset="-78"/>
                <a:ea typeface="Calibri"/>
                <a:cs typeface="Andalus" pitchFamily="18" charset="-78"/>
              </a:rPr>
              <a:t> to the infant, but </a:t>
            </a:r>
            <a:r>
              <a:rPr lang="en-US" sz="2800" b="1" dirty="0">
                <a:latin typeface="Andalus" pitchFamily="18" charset="-78"/>
                <a:ea typeface="Calibri"/>
                <a:cs typeface="Andalus" pitchFamily="18" charset="-78"/>
              </a:rPr>
              <a:t>signifies a serious underlying disorder</a:t>
            </a:r>
            <a:r>
              <a:rPr lang="en-US" sz="2800" dirty="0">
                <a:latin typeface="Andalus" pitchFamily="18" charset="-78"/>
                <a:ea typeface="Calibri"/>
                <a:cs typeface="Andalus" pitchFamily="18" charset="-78"/>
              </a:rPr>
              <a:t> involving cholestasis , hepatocellular injury or biliary atresia </a:t>
            </a: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4206644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3768" y="2132856"/>
            <a:ext cx="4968552"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6852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ar-IQ" dirty="0"/>
          </a:p>
        </p:txBody>
      </p:sp>
      <p:sp>
        <p:nvSpPr>
          <p:cNvPr id="3" name="Content Placeholder 2"/>
          <p:cNvSpPr>
            <a:spLocks noGrp="1"/>
          </p:cNvSpPr>
          <p:nvPr>
            <p:ph idx="1"/>
          </p:nvPr>
        </p:nvSpPr>
        <p:spPr>
          <a:xfrm>
            <a:off x="457200" y="620689"/>
            <a:ext cx="8229600" cy="5472608"/>
          </a:xfrm>
        </p:spPr>
        <p:txBody>
          <a:bodyPr>
            <a:noAutofit/>
          </a:bodyPr>
          <a:lstStyle/>
          <a:p>
            <a:pPr algn="just" rtl="0">
              <a:lnSpc>
                <a:spcPct val="115000"/>
              </a:lnSpc>
              <a:spcAft>
                <a:spcPts val="0"/>
              </a:spcAft>
            </a:pPr>
            <a:r>
              <a:rPr lang="en-US" sz="2400" b="1" dirty="0">
                <a:solidFill>
                  <a:srgbClr val="0070C0"/>
                </a:solidFill>
                <a:latin typeface="Andalus" pitchFamily="18" charset="-78"/>
                <a:ea typeface="Calibri"/>
                <a:cs typeface="Andalus" pitchFamily="18" charset="-78"/>
              </a:rPr>
              <a:t>-Phototherapy </a:t>
            </a:r>
            <a:endParaRPr lang="en-US" sz="2400" dirty="0">
              <a:latin typeface="Andalus" pitchFamily="18" charset="-78"/>
              <a:ea typeface="Calibri"/>
              <a:cs typeface="Andalus" pitchFamily="18" charset="-78"/>
            </a:endParaRPr>
          </a:p>
          <a:p>
            <a:pPr lvl="0" algn="just" rtl="0">
              <a:lnSpc>
                <a:spcPct val="115000"/>
              </a:lnSpc>
              <a:buFont typeface="Wingdings"/>
              <a:buChar char=""/>
            </a:pPr>
            <a:r>
              <a:rPr lang="en-GB" sz="2400" dirty="0">
                <a:latin typeface="Andalus" pitchFamily="18" charset="-78"/>
                <a:ea typeface="Calibri"/>
                <a:cs typeface="Andalus" pitchFamily="18" charset="-78"/>
              </a:rPr>
              <a:t>Blue light (not ultraviolet) of wave­length 450 nm </a:t>
            </a:r>
            <a:r>
              <a:rPr lang="en-GB" sz="2400" b="1" dirty="0">
                <a:latin typeface="Andalus" pitchFamily="18" charset="-78"/>
                <a:ea typeface="Calibri"/>
                <a:cs typeface="Andalus" pitchFamily="18" charset="-78"/>
              </a:rPr>
              <a:t>converts the bilirubin in the skin and superficial capillaries into harmless water-soluble metabolites, which are excreted in urine and through the bowel </a:t>
            </a:r>
            <a:r>
              <a:rPr lang="en-US" sz="2400" dirty="0">
                <a:latin typeface="Andalus" pitchFamily="18" charset="-78"/>
                <a:ea typeface="Calibri"/>
                <a:cs typeface="Andalus" pitchFamily="18" charset="-78"/>
              </a:rPr>
              <a:t>.</a:t>
            </a:r>
          </a:p>
          <a:p>
            <a:pPr lvl="0" algn="just" rtl="0">
              <a:lnSpc>
                <a:spcPct val="115000"/>
              </a:lnSpc>
              <a:buFont typeface="Wingdings"/>
              <a:buChar char=""/>
            </a:pPr>
            <a:r>
              <a:rPr lang="en-GB" sz="2400" dirty="0">
                <a:latin typeface="Andalus" pitchFamily="18" charset="-78"/>
                <a:ea typeface="Calibri"/>
                <a:cs typeface="Andalus" pitchFamily="18" charset="-78"/>
              </a:rPr>
              <a:t>The </a:t>
            </a:r>
            <a:r>
              <a:rPr lang="en-GB" sz="2400" b="1" dirty="0">
                <a:latin typeface="Andalus" pitchFamily="18" charset="-78"/>
                <a:ea typeface="Calibri"/>
                <a:cs typeface="Andalus" pitchFamily="18" charset="-78"/>
              </a:rPr>
              <a:t>eyes are covered to prevent discom­fort</a:t>
            </a:r>
            <a:r>
              <a:rPr lang="en-GB" sz="2400" dirty="0">
                <a:latin typeface="Andalus" pitchFamily="18" charset="-78"/>
                <a:ea typeface="Calibri"/>
                <a:cs typeface="Andalus" pitchFamily="18" charset="-78"/>
              </a:rPr>
              <a:t> and additional fluids are given to counteract increased losses from skin</a:t>
            </a:r>
            <a:r>
              <a:rPr lang="en-US" sz="2400" dirty="0">
                <a:latin typeface="Andalus" pitchFamily="18" charset="-78"/>
                <a:ea typeface="Calibri"/>
                <a:cs typeface="Andalus" pitchFamily="18" charset="-78"/>
              </a:rPr>
              <a:t>.</a:t>
            </a:r>
          </a:p>
          <a:p>
            <a:pPr algn="just" rtl="0">
              <a:lnSpc>
                <a:spcPct val="115000"/>
              </a:lnSpc>
              <a:spcAft>
                <a:spcPts val="0"/>
              </a:spcAft>
            </a:pPr>
            <a:r>
              <a:rPr lang="en-US" sz="2400" b="1" dirty="0">
                <a:solidFill>
                  <a:srgbClr val="0070C0"/>
                </a:solidFill>
                <a:latin typeface="Andalus" pitchFamily="18" charset="-78"/>
                <a:ea typeface="Calibri"/>
                <a:cs typeface="Andalus" pitchFamily="18" charset="-78"/>
              </a:rPr>
              <a:t>B-</a:t>
            </a:r>
            <a:r>
              <a:rPr lang="en-GB" sz="2400" b="1" dirty="0">
                <a:solidFill>
                  <a:srgbClr val="0070C0"/>
                </a:solidFill>
                <a:latin typeface="Andalus" pitchFamily="18" charset="-78"/>
                <a:ea typeface="Calibri"/>
                <a:cs typeface="Andalus" pitchFamily="18" charset="-78"/>
              </a:rPr>
              <a:t>Exchange transfusion </a:t>
            </a:r>
            <a:endParaRPr lang="en-US" sz="2400" dirty="0">
              <a:latin typeface="Andalus" pitchFamily="18" charset="-78"/>
              <a:ea typeface="Calibri"/>
              <a:cs typeface="Andalus" pitchFamily="18" charset="-78"/>
            </a:endParaRPr>
          </a:p>
          <a:p>
            <a:pPr algn="just" rtl="0">
              <a:lnSpc>
                <a:spcPct val="115000"/>
              </a:lnSpc>
              <a:spcAft>
                <a:spcPts val="0"/>
              </a:spcAft>
            </a:pPr>
            <a:r>
              <a:rPr lang="en-GB" sz="2400" dirty="0">
                <a:latin typeface="Andalus" pitchFamily="18" charset="-78"/>
                <a:ea typeface="Calibri"/>
                <a:cs typeface="Andalus" pitchFamily="18" charset="-78"/>
              </a:rPr>
              <a:t>1-This is required if the biliru­bin rises to levels considered dangerous despite pho­totherapy</a:t>
            </a:r>
            <a:r>
              <a:rPr lang="en-US" sz="2400" dirty="0">
                <a:latin typeface="Andalus" pitchFamily="18" charset="-78"/>
                <a:ea typeface="Calibri"/>
                <a:cs typeface="Andalus" pitchFamily="18" charset="-78"/>
              </a:rPr>
              <a:t>. </a:t>
            </a:r>
            <a:r>
              <a:rPr lang="en-GB" sz="2400" dirty="0">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pPr algn="just" rtl="0">
              <a:lnSpc>
                <a:spcPct val="115000"/>
              </a:lnSpc>
              <a:spcAft>
                <a:spcPts val="0"/>
              </a:spcAft>
            </a:pPr>
            <a:r>
              <a:rPr lang="en-GB" sz="2400" dirty="0">
                <a:latin typeface="Andalus" pitchFamily="18" charset="-78"/>
                <a:ea typeface="Calibri"/>
                <a:cs typeface="Andalus" pitchFamily="18" charset="-78"/>
              </a:rPr>
              <a:t>2- Twice the infant's blood volume (i.e. 2 x 80 mL/kg) is exchanged over about 2 hours ( or 2 x 85 mL/kg</a:t>
            </a:r>
            <a:r>
              <a:rPr lang="en-GB" sz="2400" dirty="0" smtClean="0">
                <a:latin typeface="Andalus" pitchFamily="18" charset="-78"/>
                <a:ea typeface="Calibri"/>
                <a:cs typeface="Andalus" pitchFamily="18" charset="-78"/>
              </a:rPr>
              <a:t>)</a:t>
            </a:r>
            <a:r>
              <a:rPr lang="en-GB" sz="2400" dirty="0">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pPr algn="just" rtl="0">
              <a:lnSpc>
                <a:spcPct val="115000"/>
              </a:lnSpc>
              <a:spcAft>
                <a:spcPts val="0"/>
              </a:spcAft>
            </a:pPr>
            <a:r>
              <a:rPr lang="en-US" sz="2400" dirty="0">
                <a:latin typeface="Andalus" pitchFamily="18" charset="-78"/>
                <a:ea typeface="Calibri"/>
                <a:cs typeface="Andalus" pitchFamily="18" charset="-78"/>
              </a:rPr>
              <a:t>3-The procedure is carried out </a:t>
            </a:r>
            <a:r>
              <a:rPr lang="en-US" sz="2400" b="1" dirty="0">
                <a:latin typeface="Andalus" pitchFamily="18" charset="-78"/>
                <a:ea typeface="Calibri"/>
                <a:cs typeface="Andalus" pitchFamily="18" charset="-78"/>
              </a:rPr>
              <a:t>through umbilical vein </a:t>
            </a:r>
            <a:r>
              <a:rPr lang="en-US" sz="2400" b="1" dirty="0" smtClean="0">
                <a:latin typeface="Andalus" pitchFamily="18" charset="-78"/>
                <a:ea typeface="Calibri"/>
                <a:cs typeface="Andalus" pitchFamily="18" charset="-78"/>
              </a:rPr>
              <a:t>catheter</a:t>
            </a:r>
            <a:endParaRPr lang="en-US" sz="2400" dirty="0">
              <a:latin typeface="Andalus" pitchFamily="18" charset="-78"/>
              <a:ea typeface="Calibri"/>
              <a:cs typeface="Andalus" pitchFamily="18" charset="-78"/>
            </a:endParaRPr>
          </a:p>
          <a:p>
            <a:pPr marL="0" indent="0" algn="just" rtl="0">
              <a:lnSpc>
                <a:spcPct val="115000"/>
              </a:lnSpc>
              <a:spcAft>
                <a:spcPts val="0"/>
              </a:spcAft>
              <a:buNone/>
            </a:pPr>
            <a:r>
              <a:rPr lang="en-US" sz="2400" b="1" dirty="0">
                <a:solidFill>
                  <a:srgbClr val="FF0000"/>
                </a:solidFill>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endParaRPr lang="ar-IQ" sz="2400" dirty="0">
              <a:latin typeface="Andalus" pitchFamily="18" charset="-78"/>
              <a:cs typeface="Andalus" pitchFamily="18" charset="-78"/>
            </a:endParaRPr>
          </a:p>
        </p:txBody>
      </p:sp>
    </p:spTree>
    <p:extLst>
      <p:ext uri="{BB962C8B-B14F-4D97-AF65-F5344CB8AC3E}">
        <p14:creationId xmlns:p14="http://schemas.microsoft.com/office/powerpoint/2010/main" val="22420017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8758296"/>
              </p:ext>
            </p:extLst>
          </p:nvPr>
        </p:nvGraphicFramePr>
        <p:xfrm>
          <a:off x="395536" y="1052736"/>
          <a:ext cx="8424936" cy="5545761"/>
        </p:xfrm>
        <a:graphic>
          <a:graphicData uri="http://schemas.openxmlformats.org/drawingml/2006/table">
            <a:tbl>
              <a:tblPr firstRow="1" firstCol="1" bandRow="1">
                <a:tableStyleId>{5C22544A-7EE6-4342-B048-85BDC9FD1C3A}</a:tableStyleId>
              </a:tblPr>
              <a:tblGrid>
                <a:gridCol w="1684482"/>
                <a:gridCol w="1684482"/>
                <a:gridCol w="1685324"/>
                <a:gridCol w="1685324"/>
                <a:gridCol w="1685324"/>
              </a:tblGrid>
              <a:tr h="705296">
                <a:tc>
                  <a:txBody>
                    <a:bodyPr/>
                    <a:lstStyle/>
                    <a:p>
                      <a:pPr algn="just" rtl="0">
                        <a:lnSpc>
                          <a:spcPct val="115000"/>
                        </a:lnSpc>
                        <a:spcAft>
                          <a:spcPts val="0"/>
                        </a:spcAft>
                      </a:pPr>
                      <a:r>
                        <a:rPr lang="en-GB" sz="2000">
                          <a:effectLst/>
                        </a:rPr>
                        <a:t> </a:t>
                      </a:r>
                      <a:endParaRPr lang="en-US" sz="2000">
                        <a:effectLst/>
                        <a:latin typeface="Calibri"/>
                        <a:ea typeface="Calibri"/>
                        <a:cs typeface="Arial"/>
                      </a:endParaRPr>
                    </a:p>
                  </a:txBody>
                  <a:tcPr marL="68580" marR="68580" marT="0" marB="0"/>
                </a:tc>
                <a:tc gridSpan="2">
                  <a:txBody>
                    <a:bodyPr/>
                    <a:lstStyle/>
                    <a:p>
                      <a:pPr algn="just" rtl="0">
                        <a:lnSpc>
                          <a:spcPct val="115000"/>
                        </a:lnSpc>
                        <a:spcAft>
                          <a:spcPts val="0"/>
                        </a:spcAft>
                      </a:pPr>
                      <a:r>
                        <a:rPr lang="en-GB" sz="2000">
                          <a:effectLst/>
                        </a:rPr>
                        <a:t>Phototherapy</a:t>
                      </a:r>
                      <a:endParaRPr lang="en-US" sz="2000">
                        <a:effectLst/>
                        <a:latin typeface="Calibri"/>
                        <a:ea typeface="Calibri"/>
                        <a:cs typeface="Arial"/>
                      </a:endParaRPr>
                    </a:p>
                  </a:txBody>
                  <a:tcPr marL="68580" marR="68580" marT="0" marB="0"/>
                </a:tc>
                <a:tc hMerge="1">
                  <a:txBody>
                    <a:bodyPr/>
                    <a:lstStyle/>
                    <a:p>
                      <a:pPr rtl="1"/>
                      <a:endParaRPr lang="ar-IQ"/>
                    </a:p>
                  </a:txBody>
                  <a:tcPr/>
                </a:tc>
                <a:tc gridSpan="2">
                  <a:txBody>
                    <a:bodyPr/>
                    <a:lstStyle/>
                    <a:p>
                      <a:pPr algn="just" rtl="0">
                        <a:lnSpc>
                          <a:spcPct val="115000"/>
                        </a:lnSpc>
                        <a:spcAft>
                          <a:spcPts val="0"/>
                        </a:spcAft>
                      </a:pPr>
                      <a:r>
                        <a:rPr lang="en-GB" sz="2000">
                          <a:effectLst/>
                        </a:rPr>
                        <a:t>Exchange transfusion</a:t>
                      </a:r>
                      <a:endParaRPr lang="en-US" sz="2000">
                        <a:effectLst/>
                        <a:latin typeface="Calibri"/>
                        <a:ea typeface="Calibri"/>
                        <a:cs typeface="Arial"/>
                      </a:endParaRPr>
                    </a:p>
                  </a:txBody>
                  <a:tcPr marL="68580" marR="68580" marT="0" marB="0"/>
                </a:tc>
                <a:tc hMerge="1">
                  <a:txBody>
                    <a:bodyPr/>
                    <a:lstStyle/>
                    <a:p>
                      <a:pPr rtl="1"/>
                      <a:endParaRPr lang="ar-IQ"/>
                    </a:p>
                  </a:txBody>
                  <a:tcPr/>
                </a:tc>
              </a:tr>
              <a:tr h="1246917">
                <a:tc rowSpan="2">
                  <a:txBody>
                    <a:bodyPr/>
                    <a:lstStyle/>
                    <a:p>
                      <a:pPr algn="just" rtl="0">
                        <a:lnSpc>
                          <a:spcPct val="115000"/>
                        </a:lnSpc>
                        <a:spcAft>
                          <a:spcPts val="0"/>
                        </a:spcAft>
                      </a:pPr>
                      <a:r>
                        <a:rPr lang="en-GB" sz="2000">
                          <a:effectLst/>
                        </a:rPr>
                        <a:t> </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Healthy term baby</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Preterm or any risk factors</a:t>
                      </a:r>
                      <a:r>
                        <a:rPr lang="en-GB" sz="2000" baseline="30000">
                          <a:effectLst/>
                        </a:rPr>
                        <a:t>*</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Healthy term baby</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Preterm or any risk factors</a:t>
                      </a:r>
                      <a:endParaRPr lang="en-US" sz="2000">
                        <a:effectLst/>
                        <a:latin typeface="Calibri"/>
                        <a:ea typeface="Calibri"/>
                        <a:cs typeface="Arial"/>
                      </a:endParaRPr>
                    </a:p>
                  </a:txBody>
                  <a:tcPr marL="68580" marR="68580" marT="0" marB="0"/>
                </a:tc>
              </a:tr>
              <a:tr h="745214">
                <a:tc vMerge="1">
                  <a:txBody>
                    <a:bodyPr/>
                    <a:lstStyle/>
                    <a:p>
                      <a:pPr rtl="1"/>
                      <a:endParaRPr lang="ar-IQ"/>
                    </a:p>
                  </a:txBody>
                  <a:tcPr/>
                </a:tc>
                <a:tc>
                  <a:txBody>
                    <a:bodyPr/>
                    <a:lstStyle/>
                    <a:p>
                      <a:pPr algn="just" rtl="0">
                        <a:lnSpc>
                          <a:spcPct val="115000"/>
                        </a:lnSpc>
                        <a:spcAft>
                          <a:spcPts val="0"/>
                        </a:spcAft>
                      </a:pPr>
                      <a:r>
                        <a:rPr lang="en-GB" sz="2000">
                          <a:effectLst/>
                        </a:rPr>
                        <a:t>Mg/dl     μmol/l    </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Mg/dl     μmol/l</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Mg/dl     μmol/l</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Mg/dl     μmol/l</a:t>
                      </a:r>
                      <a:endParaRPr lang="en-US" sz="2000">
                        <a:effectLst/>
                        <a:latin typeface="Calibri"/>
                        <a:ea typeface="Calibri"/>
                        <a:cs typeface="Arial"/>
                      </a:endParaRPr>
                    </a:p>
                  </a:txBody>
                  <a:tcPr marL="68580" marR="68580" marT="0" marB="0"/>
                </a:tc>
              </a:tr>
              <a:tr h="604648">
                <a:tc>
                  <a:txBody>
                    <a:bodyPr/>
                    <a:lstStyle/>
                    <a:p>
                      <a:pPr algn="just" rtl="0">
                        <a:lnSpc>
                          <a:spcPct val="115000"/>
                        </a:lnSpc>
                        <a:spcAft>
                          <a:spcPts val="0"/>
                        </a:spcAft>
                      </a:pPr>
                      <a:r>
                        <a:rPr lang="en-GB" sz="2000">
                          <a:effectLst/>
                        </a:rPr>
                        <a:t>Day 1</a:t>
                      </a:r>
                      <a:endParaRPr lang="en-US" sz="2000">
                        <a:effectLst/>
                        <a:latin typeface="Calibri"/>
                        <a:ea typeface="Calibri"/>
                        <a:cs typeface="Arial"/>
                      </a:endParaRPr>
                    </a:p>
                  </a:txBody>
                  <a:tcPr marL="68580" marR="68580" marT="0" marB="0"/>
                </a:tc>
                <a:tc gridSpan="2">
                  <a:txBody>
                    <a:bodyPr/>
                    <a:lstStyle/>
                    <a:p>
                      <a:pPr algn="just" rtl="0">
                        <a:lnSpc>
                          <a:spcPct val="115000"/>
                        </a:lnSpc>
                        <a:spcAft>
                          <a:spcPts val="0"/>
                        </a:spcAft>
                      </a:pPr>
                      <a:r>
                        <a:rPr lang="en-GB" sz="2000">
                          <a:effectLst/>
                        </a:rPr>
                        <a:t>Any visible jaundice</a:t>
                      </a:r>
                      <a:r>
                        <a:rPr lang="en-GB" sz="2000" baseline="30000">
                          <a:effectLst/>
                        </a:rPr>
                        <a:t>**</a:t>
                      </a:r>
                      <a:endParaRPr lang="en-US" sz="2000">
                        <a:effectLst/>
                        <a:latin typeface="Calibri"/>
                        <a:ea typeface="Calibri"/>
                        <a:cs typeface="Arial"/>
                      </a:endParaRPr>
                    </a:p>
                  </a:txBody>
                  <a:tcPr marL="68580" marR="68580" marT="0" marB="0"/>
                </a:tc>
                <a:tc hMerge="1">
                  <a:txBody>
                    <a:bodyPr/>
                    <a:lstStyle/>
                    <a:p>
                      <a:pPr rtl="1"/>
                      <a:endParaRPr lang="ar-IQ"/>
                    </a:p>
                  </a:txBody>
                  <a:tcPr/>
                </a:tc>
                <a:tc>
                  <a:txBody>
                    <a:bodyPr/>
                    <a:lstStyle/>
                    <a:p>
                      <a:pPr algn="just" rtl="0">
                        <a:lnSpc>
                          <a:spcPct val="115000"/>
                        </a:lnSpc>
                        <a:spcAft>
                          <a:spcPts val="0"/>
                        </a:spcAft>
                      </a:pPr>
                      <a:r>
                        <a:rPr lang="en-GB" sz="2000">
                          <a:effectLst/>
                        </a:rPr>
                        <a:t>15               260</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13               220</a:t>
                      </a:r>
                      <a:endParaRPr lang="en-US" sz="2000">
                        <a:effectLst/>
                        <a:latin typeface="Calibri"/>
                        <a:ea typeface="Calibri"/>
                        <a:cs typeface="Arial"/>
                      </a:endParaRPr>
                    </a:p>
                  </a:txBody>
                  <a:tcPr marL="68580" marR="68580" marT="0" marB="0"/>
                </a:tc>
              </a:tr>
              <a:tr h="604648">
                <a:tc>
                  <a:txBody>
                    <a:bodyPr/>
                    <a:lstStyle/>
                    <a:p>
                      <a:pPr algn="just" rtl="0">
                        <a:lnSpc>
                          <a:spcPct val="115000"/>
                        </a:lnSpc>
                        <a:spcAft>
                          <a:spcPts val="0"/>
                        </a:spcAft>
                      </a:pPr>
                      <a:r>
                        <a:rPr lang="en-GB" sz="2000">
                          <a:effectLst/>
                        </a:rPr>
                        <a:t>Day 2</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15             260</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13               220</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25               425</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15               260</a:t>
                      </a:r>
                      <a:endParaRPr lang="en-US" sz="2000">
                        <a:effectLst/>
                        <a:latin typeface="Calibri"/>
                        <a:ea typeface="Calibri"/>
                        <a:cs typeface="Arial"/>
                      </a:endParaRPr>
                    </a:p>
                  </a:txBody>
                  <a:tcPr marL="68580" marR="68580" marT="0" marB="0"/>
                </a:tc>
              </a:tr>
              <a:tr h="604648">
                <a:tc>
                  <a:txBody>
                    <a:bodyPr/>
                    <a:lstStyle/>
                    <a:p>
                      <a:pPr algn="just" rtl="0">
                        <a:lnSpc>
                          <a:spcPct val="115000"/>
                        </a:lnSpc>
                        <a:spcAft>
                          <a:spcPts val="0"/>
                        </a:spcAft>
                      </a:pPr>
                      <a:r>
                        <a:rPr lang="en-GB" sz="2000">
                          <a:effectLst/>
                        </a:rPr>
                        <a:t>Day 3</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18             310 </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16               270    </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30               510</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20               340</a:t>
                      </a:r>
                      <a:endParaRPr lang="en-US" sz="2000">
                        <a:effectLst/>
                        <a:latin typeface="Calibri"/>
                        <a:ea typeface="Calibri"/>
                        <a:cs typeface="Arial"/>
                      </a:endParaRPr>
                    </a:p>
                  </a:txBody>
                  <a:tcPr marL="68580" marR="68580" marT="0" marB="0"/>
                </a:tc>
              </a:tr>
              <a:tr h="745214">
                <a:tc>
                  <a:txBody>
                    <a:bodyPr/>
                    <a:lstStyle/>
                    <a:p>
                      <a:pPr algn="just" rtl="0">
                        <a:lnSpc>
                          <a:spcPct val="115000"/>
                        </a:lnSpc>
                        <a:spcAft>
                          <a:spcPts val="0"/>
                        </a:spcAft>
                      </a:pPr>
                      <a:r>
                        <a:rPr lang="en-GB" sz="2000">
                          <a:effectLst/>
                        </a:rPr>
                        <a:t>Day 4 and after</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20             340   </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tabLst>
                          <a:tab pos="565785" algn="ctr"/>
                        </a:tabLst>
                      </a:pPr>
                      <a:r>
                        <a:rPr lang="en-GB" sz="2000">
                          <a:effectLst/>
                        </a:rPr>
                        <a:t>17	               290</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a:effectLst/>
                        </a:rPr>
                        <a:t>30               510</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GB" sz="2000" dirty="0">
                          <a:effectLst/>
                        </a:rPr>
                        <a:t>20               340</a:t>
                      </a:r>
                      <a:endParaRPr lang="en-US" sz="20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4276779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7" y="332656"/>
            <a:ext cx="7488833" cy="590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7677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1680" y="764704"/>
            <a:ext cx="6408712" cy="4797896"/>
          </a:xfrm>
        </p:spPr>
      </p:pic>
    </p:spTree>
    <p:extLst>
      <p:ext uri="{BB962C8B-B14F-4D97-AF65-F5344CB8AC3E}">
        <p14:creationId xmlns:p14="http://schemas.microsoft.com/office/powerpoint/2010/main" val="2016108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82296" indent="0" algn="just" rtl="0">
              <a:lnSpc>
                <a:spcPct val="115000"/>
              </a:lnSpc>
              <a:spcAft>
                <a:spcPts val="0"/>
              </a:spcAft>
              <a:buNone/>
            </a:pPr>
            <a:r>
              <a:rPr lang="en-US" sz="3600" b="1" dirty="0">
                <a:solidFill>
                  <a:srgbClr val="FF0000"/>
                </a:solidFill>
                <a:latin typeface="Andalus" pitchFamily="18" charset="-78"/>
                <a:ea typeface="Calibri"/>
                <a:cs typeface="Andalus" pitchFamily="18" charset="-78"/>
              </a:rPr>
              <a:t>Management of conjugated </a:t>
            </a:r>
            <a:r>
              <a:rPr lang="en-US" sz="3600" b="1" dirty="0" err="1" smtClean="0">
                <a:solidFill>
                  <a:srgbClr val="FF0000"/>
                </a:solidFill>
                <a:latin typeface="Andalus" pitchFamily="18" charset="-78"/>
                <a:ea typeface="Calibri"/>
                <a:cs typeface="Andalus" pitchFamily="18" charset="-78"/>
              </a:rPr>
              <a:t>hyperbilirubinemia</a:t>
            </a:r>
            <a:endParaRPr lang="en-US" sz="3600" b="1" dirty="0" smtClean="0">
              <a:solidFill>
                <a:srgbClr val="FF0000"/>
              </a:solidFill>
              <a:latin typeface="Andalus" pitchFamily="18" charset="-78"/>
              <a:ea typeface="Calibri"/>
              <a:cs typeface="Andalus" pitchFamily="18" charset="-78"/>
            </a:endParaRPr>
          </a:p>
          <a:p>
            <a:pPr marL="82296" indent="0" algn="just" rtl="0">
              <a:lnSpc>
                <a:spcPct val="115000"/>
              </a:lnSpc>
              <a:spcAft>
                <a:spcPts val="0"/>
              </a:spcAft>
              <a:buNone/>
            </a:pPr>
            <a:endParaRPr lang="en-US" sz="2400" dirty="0">
              <a:latin typeface="Andalus" pitchFamily="18" charset="-78"/>
              <a:ea typeface="Calibri"/>
              <a:cs typeface="Andalus" pitchFamily="18" charset="-78"/>
            </a:endParaRPr>
          </a:p>
          <a:p>
            <a:pPr algn="just" rtl="0">
              <a:lnSpc>
                <a:spcPct val="115000"/>
              </a:lnSpc>
              <a:spcAft>
                <a:spcPts val="1000"/>
              </a:spcAft>
            </a:pPr>
            <a:r>
              <a:rPr lang="en-US" dirty="0">
                <a:latin typeface="Andalus" pitchFamily="18" charset="-78"/>
                <a:ea typeface="Calibri"/>
                <a:cs typeface="Andalus" pitchFamily="18" charset="-78"/>
              </a:rPr>
              <a:t>Management depend on the treatment of the causative diseases (if treatable e.g. surgical correction of biliary atresia)</a:t>
            </a:r>
            <a:endParaRPr lang="en-US" sz="2400" dirty="0">
              <a:latin typeface="Andalus" pitchFamily="18" charset="-78"/>
              <a:ea typeface="Calibri"/>
              <a:cs typeface="Andalus" pitchFamily="18" charset="-78"/>
            </a:endParaRPr>
          </a:p>
          <a:p>
            <a:endParaRPr lang="ar-IQ" dirty="0">
              <a:latin typeface="Andalus" pitchFamily="18" charset="-78"/>
              <a:cs typeface="Andalus" pitchFamily="18" charset="-78"/>
            </a:endParaRPr>
          </a:p>
        </p:txBody>
      </p:sp>
    </p:spTree>
    <p:extLst>
      <p:ext uri="{BB962C8B-B14F-4D97-AF65-F5344CB8AC3E}">
        <p14:creationId xmlns:p14="http://schemas.microsoft.com/office/powerpoint/2010/main" val="988895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group terminology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2200974"/>
              </p:ext>
            </p:extLst>
          </p:nvPr>
        </p:nvGraphicFramePr>
        <p:xfrm>
          <a:off x="827584" y="1484779"/>
          <a:ext cx="7704855" cy="4181430"/>
        </p:xfrm>
        <a:graphic>
          <a:graphicData uri="http://schemas.openxmlformats.org/drawingml/2006/table">
            <a:tbl>
              <a:tblPr firstRow="1" firstCol="1" bandRow="1">
                <a:tableStyleId>{5C22544A-7EE6-4342-B048-85BDC9FD1C3A}</a:tableStyleId>
              </a:tblPr>
              <a:tblGrid>
                <a:gridCol w="2708339"/>
                <a:gridCol w="4996516"/>
              </a:tblGrid>
              <a:tr h="696078">
                <a:tc>
                  <a:txBody>
                    <a:bodyPr/>
                    <a:lstStyle/>
                    <a:p>
                      <a:pPr algn="just" rtl="0">
                        <a:lnSpc>
                          <a:spcPct val="115000"/>
                        </a:lnSpc>
                        <a:spcAft>
                          <a:spcPts val="0"/>
                        </a:spcAft>
                      </a:pPr>
                      <a:r>
                        <a:rPr lang="en-US" sz="2000">
                          <a:effectLst/>
                        </a:rPr>
                        <a:t>Premature</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US" sz="2000">
                          <a:effectLst/>
                        </a:rPr>
                        <a:t>Birth before 37 completed weeks gestation</a:t>
                      </a:r>
                      <a:endParaRPr lang="en-US" sz="2000">
                        <a:effectLst/>
                        <a:latin typeface="Calibri"/>
                        <a:ea typeface="Calibri"/>
                        <a:cs typeface="Arial"/>
                      </a:endParaRPr>
                    </a:p>
                  </a:txBody>
                  <a:tcPr marL="68580" marR="68580" marT="0" marB="0"/>
                </a:tc>
              </a:tr>
              <a:tr h="696078">
                <a:tc>
                  <a:txBody>
                    <a:bodyPr/>
                    <a:lstStyle/>
                    <a:p>
                      <a:pPr algn="just" rtl="0">
                        <a:lnSpc>
                          <a:spcPct val="115000"/>
                        </a:lnSpc>
                        <a:spcAft>
                          <a:spcPts val="0"/>
                        </a:spcAft>
                      </a:pPr>
                      <a:r>
                        <a:rPr lang="en-US" sz="2000">
                          <a:effectLst/>
                        </a:rPr>
                        <a:t>Neonate </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US" sz="2000">
                          <a:effectLst/>
                        </a:rPr>
                        <a:t>0-4 weeks</a:t>
                      </a:r>
                      <a:endParaRPr lang="en-US" sz="2000">
                        <a:effectLst/>
                        <a:latin typeface="Calibri"/>
                        <a:ea typeface="Calibri"/>
                        <a:cs typeface="Arial"/>
                      </a:endParaRPr>
                    </a:p>
                  </a:txBody>
                  <a:tcPr marL="68580" marR="68580" marT="0" marB="0"/>
                </a:tc>
              </a:tr>
              <a:tr h="696078">
                <a:tc>
                  <a:txBody>
                    <a:bodyPr/>
                    <a:lstStyle/>
                    <a:p>
                      <a:pPr algn="just" rtl="0">
                        <a:lnSpc>
                          <a:spcPct val="115000"/>
                        </a:lnSpc>
                        <a:spcAft>
                          <a:spcPts val="0"/>
                        </a:spcAft>
                      </a:pPr>
                      <a:r>
                        <a:rPr lang="en-US" sz="2000">
                          <a:effectLst/>
                        </a:rPr>
                        <a:t>Infant</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US" sz="2000">
                          <a:effectLst/>
                        </a:rPr>
                        <a:t>1month-1 year</a:t>
                      </a:r>
                      <a:endParaRPr lang="en-US" sz="2000">
                        <a:effectLst/>
                        <a:latin typeface="Calibri"/>
                        <a:ea typeface="Calibri"/>
                        <a:cs typeface="Arial"/>
                      </a:endParaRPr>
                    </a:p>
                  </a:txBody>
                  <a:tcPr marL="68580" marR="68580" marT="0" marB="0"/>
                </a:tc>
              </a:tr>
              <a:tr h="696078">
                <a:tc>
                  <a:txBody>
                    <a:bodyPr/>
                    <a:lstStyle/>
                    <a:p>
                      <a:pPr algn="just" rtl="0">
                        <a:lnSpc>
                          <a:spcPct val="115000"/>
                        </a:lnSpc>
                        <a:spcAft>
                          <a:spcPts val="0"/>
                        </a:spcAft>
                      </a:pPr>
                      <a:r>
                        <a:rPr lang="en-US" sz="2000">
                          <a:effectLst/>
                        </a:rPr>
                        <a:t>Child/children</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US" sz="2000">
                          <a:effectLst/>
                        </a:rPr>
                        <a:t>1-12 years</a:t>
                      </a:r>
                      <a:endParaRPr lang="en-US" sz="2000">
                        <a:effectLst/>
                        <a:latin typeface="Calibri"/>
                        <a:ea typeface="Calibri"/>
                        <a:cs typeface="Arial"/>
                      </a:endParaRPr>
                    </a:p>
                  </a:txBody>
                  <a:tcPr marL="68580" marR="68580" marT="0" marB="0"/>
                </a:tc>
              </a:tr>
              <a:tr h="696078">
                <a:tc>
                  <a:txBody>
                    <a:bodyPr/>
                    <a:lstStyle/>
                    <a:p>
                      <a:pPr algn="just" rtl="0">
                        <a:lnSpc>
                          <a:spcPct val="115000"/>
                        </a:lnSpc>
                        <a:spcAft>
                          <a:spcPts val="0"/>
                        </a:spcAft>
                      </a:pPr>
                      <a:r>
                        <a:rPr lang="en-US" sz="2000">
                          <a:effectLst/>
                        </a:rPr>
                        <a:t>Adolescent</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US" sz="2000">
                          <a:effectLst/>
                        </a:rPr>
                        <a:t>13-18 years</a:t>
                      </a:r>
                      <a:endParaRPr lang="en-US" sz="2000">
                        <a:effectLst/>
                        <a:latin typeface="Calibri"/>
                        <a:ea typeface="Calibri"/>
                        <a:cs typeface="Arial"/>
                      </a:endParaRPr>
                    </a:p>
                  </a:txBody>
                  <a:tcPr marL="68580" marR="68580" marT="0" marB="0"/>
                </a:tc>
              </a:tr>
              <a:tr h="696078">
                <a:tc>
                  <a:txBody>
                    <a:bodyPr/>
                    <a:lstStyle/>
                    <a:p>
                      <a:pPr algn="just" rtl="0">
                        <a:lnSpc>
                          <a:spcPct val="115000"/>
                        </a:lnSpc>
                        <a:spcAft>
                          <a:spcPts val="0"/>
                        </a:spcAft>
                      </a:pPr>
                      <a:r>
                        <a:rPr lang="en-US" sz="2000">
                          <a:effectLst/>
                        </a:rPr>
                        <a:t>Adult</a:t>
                      </a:r>
                      <a:endParaRPr lang="en-US" sz="2000">
                        <a:effectLst/>
                        <a:latin typeface="Calibri"/>
                        <a:ea typeface="Calibri"/>
                        <a:cs typeface="Arial"/>
                      </a:endParaRPr>
                    </a:p>
                  </a:txBody>
                  <a:tcPr marL="68580" marR="68580" marT="0" marB="0"/>
                </a:tc>
                <a:tc>
                  <a:txBody>
                    <a:bodyPr/>
                    <a:lstStyle/>
                    <a:p>
                      <a:pPr algn="just" rtl="0">
                        <a:lnSpc>
                          <a:spcPct val="115000"/>
                        </a:lnSpc>
                        <a:spcAft>
                          <a:spcPts val="0"/>
                        </a:spcAft>
                      </a:pPr>
                      <a:r>
                        <a:rPr lang="en-US" sz="2000" dirty="0">
                          <a:effectLst/>
                        </a:rPr>
                        <a:t>&gt;18 years</a:t>
                      </a:r>
                      <a:endParaRPr lang="en-US" sz="20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932253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Patent </a:t>
            </a:r>
            <a:r>
              <a:rPr lang="en-US" dirty="0" err="1" smtClean="0"/>
              <a:t>Ductus</a:t>
            </a:r>
            <a:r>
              <a:rPr lang="en-US" dirty="0" smtClean="0"/>
              <a:t> </a:t>
            </a:r>
            <a:r>
              <a:rPr lang="en-US" dirty="0" err="1" smtClean="0"/>
              <a:t>Arteriosus</a:t>
            </a:r>
            <a:endParaRPr lang="en-US" dirty="0"/>
          </a:p>
        </p:txBody>
      </p:sp>
      <p:sp>
        <p:nvSpPr>
          <p:cNvPr id="3" name="عنصر نائب للمحتوى 2"/>
          <p:cNvSpPr>
            <a:spLocks noGrp="1"/>
          </p:cNvSpPr>
          <p:nvPr>
            <p:ph idx="1"/>
          </p:nvPr>
        </p:nvSpPr>
        <p:spPr/>
        <p:txBody>
          <a:bodyPr/>
          <a:lstStyle/>
          <a:p>
            <a:pPr algn="l" rtl="0"/>
            <a:r>
              <a:rPr lang="en-US" dirty="0">
                <a:solidFill>
                  <a:srgbClr val="000000"/>
                </a:solidFill>
                <a:latin typeface="Times New Roman"/>
                <a:ea typeface="Calibri"/>
              </a:rPr>
              <a:t>Failure of the DA to close after birth results in a condition called </a:t>
            </a:r>
            <a:r>
              <a:rPr lang="en-US" u="sng" dirty="0">
                <a:solidFill>
                  <a:srgbClr val="FF0000"/>
                </a:solidFill>
                <a:latin typeface="Times New Roman"/>
                <a:ea typeface="Calibri"/>
                <a:cs typeface="Arial"/>
                <a:hlinkClick r:id="rId2" tooltip="Patent ductus arteriosus"/>
              </a:rPr>
              <a:t>patent </a:t>
            </a:r>
            <a:r>
              <a:rPr lang="en-US" u="sng" dirty="0" err="1">
                <a:solidFill>
                  <a:srgbClr val="FF0000"/>
                </a:solidFill>
                <a:latin typeface="Times New Roman"/>
                <a:ea typeface="Calibri"/>
                <a:cs typeface="Arial"/>
                <a:hlinkClick r:id="rId2" tooltip="Patent ductus arteriosus"/>
              </a:rPr>
              <a:t>ductus</a:t>
            </a:r>
            <a:r>
              <a:rPr lang="en-US" u="sng" dirty="0">
                <a:solidFill>
                  <a:srgbClr val="FF0000"/>
                </a:solidFill>
                <a:latin typeface="Times New Roman"/>
                <a:ea typeface="Calibri"/>
                <a:cs typeface="Arial"/>
                <a:hlinkClick r:id="rId2" tooltip="Patent ductus arteriosus"/>
              </a:rPr>
              <a:t> </a:t>
            </a:r>
            <a:r>
              <a:rPr lang="en-US" u="sng" dirty="0" err="1">
                <a:solidFill>
                  <a:srgbClr val="FF0000"/>
                </a:solidFill>
                <a:latin typeface="Times New Roman"/>
                <a:ea typeface="Calibri"/>
                <a:cs typeface="Arial"/>
                <a:hlinkClick r:id="rId2" tooltip="Patent ductus arteriosus"/>
              </a:rPr>
              <a:t>arteriosus</a:t>
            </a:r>
            <a:r>
              <a:rPr lang="en-US" dirty="0">
                <a:solidFill>
                  <a:srgbClr val="000000"/>
                </a:solidFill>
                <a:latin typeface="Times New Roman"/>
                <a:ea typeface="Calibri"/>
              </a:rPr>
              <a:t> and the generation of a </a:t>
            </a:r>
            <a:r>
              <a:rPr lang="en-US" dirty="0">
                <a:solidFill>
                  <a:srgbClr val="000000"/>
                </a:solidFill>
                <a:latin typeface="Times New Roman"/>
                <a:ea typeface="Calibri"/>
                <a:cs typeface="Arial"/>
              </a:rPr>
              <a:t>left-to-right shunt</a:t>
            </a:r>
            <a:r>
              <a:rPr lang="en-US" dirty="0">
                <a:solidFill>
                  <a:srgbClr val="000000"/>
                </a:solidFill>
                <a:latin typeface="Times New Roman"/>
                <a:ea typeface="Calibri"/>
              </a:rPr>
              <a:t>. If left uncorrected, patency leads to </a:t>
            </a:r>
            <a:r>
              <a:rPr lang="en-US" dirty="0">
                <a:solidFill>
                  <a:srgbClr val="000000"/>
                </a:solidFill>
                <a:latin typeface="Times New Roman"/>
                <a:ea typeface="Calibri"/>
                <a:cs typeface="Arial"/>
              </a:rPr>
              <a:t>pulmonary </a:t>
            </a:r>
            <a:r>
              <a:rPr lang="en-US" dirty="0" smtClean="0">
                <a:solidFill>
                  <a:srgbClr val="000000"/>
                </a:solidFill>
                <a:latin typeface="Times New Roman"/>
                <a:ea typeface="Calibri"/>
                <a:cs typeface="Arial"/>
              </a:rPr>
              <a:t>hypertension</a:t>
            </a:r>
            <a:r>
              <a:rPr lang="en-US" dirty="0">
                <a:solidFill>
                  <a:srgbClr val="000000"/>
                </a:solidFill>
                <a:latin typeface="Times New Roman"/>
                <a:ea typeface="Calibri"/>
              </a:rPr>
              <a:t> and possibly </a:t>
            </a:r>
            <a:r>
              <a:rPr lang="en-US" dirty="0">
                <a:solidFill>
                  <a:srgbClr val="000000"/>
                </a:solidFill>
                <a:latin typeface="Times New Roman"/>
                <a:ea typeface="Calibri"/>
                <a:cs typeface="Arial"/>
              </a:rPr>
              <a:t>congestive heart </a:t>
            </a:r>
            <a:r>
              <a:rPr lang="en-US" dirty="0" smtClean="0">
                <a:solidFill>
                  <a:srgbClr val="000000"/>
                </a:solidFill>
                <a:latin typeface="Times New Roman"/>
                <a:ea typeface="Calibri"/>
                <a:cs typeface="Arial"/>
              </a:rPr>
              <a:t>failure</a:t>
            </a:r>
            <a:r>
              <a:rPr lang="en-US" dirty="0" smtClean="0">
                <a:solidFill>
                  <a:srgbClr val="000000"/>
                </a:solidFill>
                <a:latin typeface="Times New Roman"/>
                <a:ea typeface="Calibri"/>
              </a:rPr>
              <a:t> and</a:t>
            </a:r>
            <a:r>
              <a:rPr lang="en-US" dirty="0">
                <a:solidFill>
                  <a:srgbClr val="000000"/>
                </a:solidFill>
                <a:latin typeface="Times New Roman"/>
                <a:ea typeface="Calibri"/>
              </a:rPr>
              <a:t> </a:t>
            </a:r>
            <a:r>
              <a:rPr lang="en-US" dirty="0">
                <a:solidFill>
                  <a:srgbClr val="000000"/>
                </a:solidFill>
                <a:latin typeface="Times New Roman"/>
                <a:ea typeface="Calibri"/>
                <a:cs typeface="Arial"/>
              </a:rPr>
              <a:t>cardiac arrhythmias</a:t>
            </a:r>
            <a:r>
              <a:rPr lang="en-US" dirty="0">
                <a:solidFill>
                  <a:srgbClr val="000000"/>
                </a:solidFill>
                <a:latin typeface="Times New Roman"/>
                <a:ea typeface="Calibri"/>
              </a:rPr>
              <a:t>.</a:t>
            </a:r>
            <a:endParaRPr lang="en-US" dirty="0"/>
          </a:p>
        </p:txBody>
      </p:sp>
    </p:spTree>
    <p:extLst>
      <p:ext uri="{BB962C8B-B14F-4D97-AF65-F5344CB8AC3E}">
        <p14:creationId xmlns:p14="http://schemas.microsoft.com/office/powerpoint/2010/main" val="2809561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82371" y="692696"/>
            <a:ext cx="7882117"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8165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1435608" y="1447800"/>
            <a:ext cx="7498080" cy="5149552"/>
          </a:xfrm>
        </p:spPr>
        <p:txBody>
          <a:bodyPr>
            <a:normAutofit fontScale="92500" lnSpcReduction="20000"/>
          </a:bodyPr>
          <a:lstStyle/>
          <a:p>
            <a:pPr marL="0" algn="l" rtl="0">
              <a:lnSpc>
                <a:spcPct val="115000"/>
              </a:lnSpc>
              <a:spcAft>
                <a:spcPts val="600"/>
              </a:spcAft>
            </a:pPr>
            <a:r>
              <a:rPr lang="en-US" dirty="0">
                <a:solidFill>
                  <a:srgbClr val="000000"/>
                </a:solidFill>
                <a:latin typeface="Times New Roman"/>
                <a:ea typeface="Times New Roman"/>
                <a:cs typeface="Arial"/>
              </a:rPr>
              <a:t>The </a:t>
            </a:r>
            <a:r>
              <a:rPr lang="en-US" i="1" dirty="0">
                <a:solidFill>
                  <a:srgbClr val="000000"/>
                </a:solidFill>
                <a:latin typeface="Times New Roman"/>
                <a:ea typeface="Times New Roman"/>
                <a:cs typeface="Arial"/>
              </a:rPr>
              <a:t>E</a:t>
            </a:r>
            <a:r>
              <a:rPr lang="en-US" dirty="0">
                <a:solidFill>
                  <a:srgbClr val="000000"/>
                </a:solidFill>
                <a:latin typeface="Times New Roman"/>
                <a:ea typeface="Times New Roman"/>
                <a:cs typeface="Arial"/>
              </a:rPr>
              <a:t> series of prostaglandins are responsible for maintaining the patency of the DA (by dilation of vascular smooth muscle) throughout the fetal period. Prostaglandin E2 (PGE</a:t>
            </a:r>
            <a:r>
              <a:rPr lang="en-US" baseline="-25000" dirty="0">
                <a:solidFill>
                  <a:srgbClr val="000000"/>
                </a:solidFill>
                <a:latin typeface="Times New Roman"/>
                <a:ea typeface="Times New Roman"/>
                <a:cs typeface="Arial"/>
              </a:rPr>
              <a:t>2</a:t>
            </a:r>
            <a:r>
              <a:rPr lang="en-US" dirty="0">
                <a:solidFill>
                  <a:srgbClr val="000000"/>
                </a:solidFill>
                <a:latin typeface="Times New Roman"/>
                <a:ea typeface="Times New Roman"/>
                <a:cs typeface="Arial"/>
              </a:rPr>
              <a:t>), produced by both the placenta and the DA itself, is the most potent of the E prostaglandins. Immediately after birth, the levels of both PGE</a:t>
            </a:r>
            <a:r>
              <a:rPr lang="en-US" baseline="-25000" dirty="0">
                <a:solidFill>
                  <a:srgbClr val="000000"/>
                </a:solidFill>
                <a:latin typeface="Times New Roman"/>
                <a:ea typeface="Times New Roman"/>
                <a:cs typeface="Arial"/>
              </a:rPr>
              <a:t>2</a:t>
            </a:r>
            <a:r>
              <a:rPr lang="en-US" dirty="0">
                <a:solidFill>
                  <a:srgbClr val="000000"/>
                </a:solidFill>
                <a:latin typeface="Times New Roman"/>
                <a:ea typeface="Times New Roman"/>
                <a:cs typeface="Arial"/>
              </a:rPr>
              <a:t> and the EP4 receptors reduce significantly, allowing for closure of the DA and establishment of normal postnatal circulation.</a:t>
            </a:r>
            <a:endParaRPr lang="en-US" sz="2400" dirty="0">
              <a:latin typeface="Calibri"/>
              <a:ea typeface="Calibri"/>
              <a:cs typeface="Arial"/>
            </a:endParaRPr>
          </a:p>
          <a:p>
            <a:pPr algn="l" rtl="0"/>
            <a:endParaRPr lang="en-US" dirty="0"/>
          </a:p>
        </p:txBody>
      </p:sp>
    </p:spTree>
    <p:extLst>
      <p:ext uri="{BB962C8B-B14F-4D97-AF65-F5344CB8AC3E}">
        <p14:creationId xmlns:p14="http://schemas.microsoft.com/office/powerpoint/2010/main" val="1061114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l" rtl="0"/>
            <a:r>
              <a:rPr lang="en-US" dirty="0">
                <a:solidFill>
                  <a:srgbClr val="000000"/>
                </a:solidFill>
                <a:latin typeface="Times New Roman"/>
                <a:ea typeface="Times New Roman"/>
              </a:rPr>
              <a:t>DA closure may be induced by administration of </a:t>
            </a:r>
            <a:r>
              <a:rPr lang="en-US" dirty="0" err="1">
                <a:solidFill>
                  <a:srgbClr val="000000"/>
                </a:solidFill>
                <a:latin typeface="Times New Roman"/>
                <a:ea typeface="Times New Roman"/>
              </a:rPr>
              <a:t>nonsteroidal</a:t>
            </a:r>
            <a:r>
              <a:rPr lang="en-US" dirty="0">
                <a:solidFill>
                  <a:srgbClr val="000000"/>
                </a:solidFill>
                <a:latin typeface="Times New Roman"/>
                <a:ea typeface="Times New Roman"/>
              </a:rPr>
              <a:t> anti-inflammatory drugs (NSAIDs), which inhibit prostaglandin production. The most common NSAID that is used to force DA closure is </a:t>
            </a:r>
            <a:r>
              <a:rPr lang="en-US" dirty="0">
                <a:solidFill>
                  <a:srgbClr val="000000"/>
                </a:solidFill>
                <a:latin typeface="Times New Roman"/>
                <a:ea typeface="Times New Roman"/>
                <a:cs typeface="Arial"/>
              </a:rPr>
              <a:t>Indomethacin</a:t>
            </a:r>
            <a:r>
              <a:rPr lang="en-US" dirty="0">
                <a:solidFill>
                  <a:srgbClr val="000000"/>
                </a:solidFill>
                <a:latin typeface="Times New Roman"/>
                <a:ea typeface="Times New Roman"/>
              </a:rPr>
              <a:t> </a:t>
            </a:r>
            <a:endParaRPr lang="en-US" dirty="0"/>
          </a:p>
        </p:txBody>
      </p:sp>
    </p:spTree>
    <p:extLst>
      <p:ext uri="{BB962C8B-B14F-4D97-AF65-F5344CB8AC3E}">
        <p14:creationId xmlns:p14="http://schemas.microsoft.com/office/powerpoint/2010/main" val="2756459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Respiratory distress syndrome</a:t>
            </a:r>
            <a:endParaRPr lang="en-US" dirty="0"/>
          </a:p>
        </p:txBody>
      </p:sp>
      <p:sp>
        <p:nvSpPr>
          <p:cNvPr id="3" name="عنصر نائب للمحتوى 2"/>
          <p:cNvSpPr>
            <a:spLocks noGrp="1"/>
          </p:cNvSpPr>
          <p:nvPr>
            <p:ph idx="1"/>
          </p:nvPr>
        </p:nvSpPr>
        <p:spPr/>
        <p:txBody>
          <a:bodyPr/>
          <a:lstStyle/>
          <a:p>
            <a:pPr algn="l" rtl="0"/>
            <a:r>
              <a:rPr lang="en-US" dirty="0">
                <a:solidFill>
                  <a:srgbClr val="000000"/>
                </a:solidFill>
                <a:latin typeface="Times New Roman"/>
                <a:ea typeface="Calibri"/>
              </a:rPr>
              <a:t> is a </a:t>
            </a:r>
            <a:r>
              <a:rPr lang="en-US" dirty="0">
                <a:solidFill>
                  <a:srgbClr val="000000"/>
                </a:solidFill>
                <a:latin typeface="Times New Roman"/>
                <a:ea typeface="Calibri"/>
                <a:cs typeface="Arial"/>
              </a:rPr>
              <a:t>syndrome</a:t>
            </a:r>
            <a:r>
              <a:rPr lang="en-US" dirty="0">
                <a:solidFill>
                  <a:srgbClr val="000000"/>
                </a:solidFill>
                <a:latin typeface="Times New Roman"/>
                <a:ea typeface="Calibri"/>
              </a:rPr>
              <a:t> in </a:t>
            </a:r>
            <a:r>
              <a:rPr lang="en-US" dirty="0" smtClean="0">
                <a:solidFill>
                  <a:srgbClr val="000000"/>
                </a:solidFill>
                <a:latin typeface="Times New Roman"/>
                <a:ea typeface="Calibri"/>
                <a:cs typeface="Arial"/>
              </a:rPr>
              <a:t>premature</a:t>
            </a:r>
            <a:r>
              <a:rPr lang="en-US" dirty="0" smtClean="0">
                <a:solidFill>
                  <a:srgbClr val="000000"/>
                </a:solidFill>
                <a:latin typeface="Times New Roman"/>
                <a:ea typeface="Calibri"/>
              </a:rPr>
              <a:t> </a:t>
            </a:r>
            <a:r>
              <a:rPr lang="en-US" dirty="0" smtClean="0">
                <a:solidFill>
                  <a:srgbClr val="000000"/>
                </a:solidFill>
                <a:latin typeface="Times New Roman"/>
                <a:ea typeface="Calibri"/>
                <a:cs typeface="Arial"/>
              </a:rPr>
              <a:t>infants</a:t>
            </a:r>
            <a:r>
              <a:rPr lang="en-US" dirty="0" smtClean="0">
                <a:solidFill>
                  <a:srgbClr val="000000"/>
                </a:solidFill>
                <a:latin typeface="Times New Roman"/>
                <a:ea typeface="Calibri"/>
              </a:rPr>
              <a:t> caused </a:t>
            </a:r>
            <a:r>
              <a:rPr lang="en-US" dirty="0">
                <a:solidFill>
                  <a:srgbClr val="000000"/>
                </a:solidFill>
                <a:latin typeface="Times New Roman"/>
                <a:ea typeface="Calibri"/>
              </a:rPr>
              <a:t>by developmental insufficiency of </a:t>
            </a:r>
            <a:r>
              <a:rPr lang="en-US" dirty="0">
                <a:solidFill>
                  <a:srgbClr val="000000"/>
                </a:solidFill>
                <a:latin typeface="Times New Roman"/>
                <a:ea typeface="Calibri"/>
                <a:cs typeface="Arial"/>
              </a:rPr>
              <a:t>pulmonary surfactant</a:t>
            </a:r>
            <a:r>
              <a:rPr lang="en-US" dirty="0">
                <a:solidFill>
                  <a:srgbClr val="000000"/>
                </a:solidFill>
                <a:latin typeface="Times New Roman"/>
                <a:ea typeface="Calibri"/>
              </a:rPr>
              <a:t> production and structural immaturity in the </a:t>
            </a:r>
            <a:r>
              <a:rPr lang="en-US" dirty="0">
                <a:solidFill>
                  <a:srgbClr val="000000"/>
                </a:solidFill>
                <a:latin typeface="Times New Roman"/>
                <a:ea typeface="Calibri"/>
                <a:cs typeface="Arial"/>
              </a:rPr>
              <a:t>lungs</a:t>
            </a:r>
            <a:r>
              <a:rPr lang="en-US" dirty="0">
                <a:solidFill>
                  <a:srgbClr val="000000"/>
                </a:solidFill>
                <a:latin typeface="Times New Roman"/>
                <a:ea typeface="Calibri"/>
              </a:rPr>
              <a:t>. </a:t>
            </a:r>
            <a:endParaRPr lang="en-US" dirty="0" smtClean="0">
              <a:solidFill>
                <a:srgbClr val="000000"/>
              </a:solidFill>
              <a:latin typeface="Times New Roman"/>
              <a:ea typeface="Calibri"/>
            </a:endParaRPr>
          </a:p>
          <a:p>
            <a:pPr algn="l" rtl="0"/>
            <a:r>
              <a:rPr lang="en-US" dirty="0">
                <a:solidFill>
                  <a:srgbClr val="000000"/>
                </a:solidFill>
                <a:latin typeface="Times New Roman"/>
                <a:ea typeface="Calibri"/>
              </a:rPr>
              <a:t>It can also result from a genetic problem with the production of surfactant associated proteins. IRDS affects about 1% of newborn infants and is the leading cause of death in </a:t>
            </a:r>
            <a:r>
              <a:rPr lang="en-US" dirty="0">
                <a:solidFill>
                  <a:srgbClr val="000000"/>
                </a:solidFill>
                <a:latin typeface="Times New Roman"/>
                <a:ea typeface="Calibri"/>
                <a:cs typeface="Arial"/>
              </a:rPr>
              <a:t>preterm</a:t>
            </a:r>
            <a:r>
              <a:rPr lang="en-US" dirty="0">
                <a:solidFill>
                  <a:srgbClr val="000000"/>
                </a:solidFill>
                <a:latin typeface="Times New Roman"/>
                <a:ea typeface="Calibri"/>
              </a:rPr>
              <a:t> </a:t>
            </a:r>
            <a:r>
              <a:rPr lang="en-US" dirty="0" smtClean="0">
                <a:solidFill>
                  <a:srgbClr val="000000"/>
                </a:solidFill>
                <a:latin typeface="Times New Roman"/>
                <a:ea typeface="Calibri"/>
              </a:rPr>
              <a:t>infants.</a:t>
            </a:r>
            <a:endParaRPr lang="en-US" dirty="0"/>
          </a:p>
        </p:txBody>
      </p:sp>
    </p:spTree>
    <p:extLst>
      <p:ext uri="{BB962C8B-B14F-4D97-AF65-F5344CB8AC3E}">
        <p14:creationId xmlns:p14="http://schemas.microsoft.com/office/powerpoint/2010/main" val="1362157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Symptoms</a:t>
            </a:r>
            <a:endParaRPr lang="en-US" dirty="0"/>
          </a:p>
        </p:txBody>
      </p:sp>
      <p:sp>
        <p:nvSpPr>
          <p:cNvPr id="3" name="عنصر نائب للمحتوى 2"/>
          <p:cNvSpPr>
            <a:spLocks noGrp="1"/>
          </p:cNvSpPr>
          <p:nvPr>
            <p:ph idx="1"/>
          </p:nvPr>
        </p:nvSpPr>
        <p:spPr/>
        <p:txBody>
          <a:bodyPr>
            <a:normAutofit fontScale="92500" lnSpcReduction="10000"/>
          </a:bodyPr>
          <a:lstStyle/>
          <a:p>
            <a:pPr marL="0" algn="l" rtl="0">
              <a:lnSpc>
                <a:spcPct val="115000"/>
              </a:lnSpc>
              <a:spcAft>
                <a:spcPts val="600"/>
              </a:spcAft>
            </a:pPr>
            <a:r>
              <a:rPr lang="en-US" dirty="0">
                <a:solidFill>
                  <a:srgbClr val="000000"/>
                </a:solidFill>
                <a:latin typeface="Times New Roman"/>
                <a:ea typeface="Calibri"/>
                <a:cs typeface="Arial"/>
              </a:rPr>
              <a:t>IRDS begins shortly after birth and is manifest by fast breathing, more than 60 per minute, a fast heart rate, chest wall retractions (recession), expiratory grunting, nasal flaring and blue discoloration of the skin during breathing </a:t>
            </a:r>
            <a:r>
              <a:rPr lang="en-US" dirty="0" smtClean="0">
                <a:solidFill>
                  <a:srgbClr val="000000"/>
                </a:solidFill>
                <a:latin typeface="Times New Roman"/>
                <a:ea typeface="Calibri"/>
                <a:cs typeface="Arial"/>
              </a:rPr>
              <a:t>efforts.</a:t>
            </a:r>
            <a:endParaRPr lang="en-US" sz="2400" dirty="0" smtClean="0">
              <a:latin typeface="Calibri"/>
              <a:ea typeface="Calibri"/>
              <a:cs typeface="Arial"/>
            </a:endParaRPr>
          </a:p>
          <a:p>
            <a:pPr marL="0" algn="l" rtl="0">
              <a:lnSpc>
                <a:spcPct val="115000"/>
              </a:lnSpc>
              <a:spcAft>
                <a:spcPts val="600"/>
              </a:spcAft>
            </a:pPr>
            <a:r>
              <a:rPr lang="en-US" dirty="0" smtClean="0">
                <a:solidFill>
                  <a:srgbClr val="222222"/>
                </a:solidFill>
                <a:latin typeface="Times New Roman"/>
                <a:ea typeface="Calibri"/>
              </a:rPr>
              <a:t>As </a:t>
            </a:r>
            <a:r>
              <a:rPr lang="en-US" dirty="0">
                <a:solidFill>
                  <a:srgbClr val="222222"/>
                </a:solidFill>
                <a:latin typeface="Times New Roman"/>
                <a:ea typeface="Calibri"/>
              </a:rPr>
              <a:t>the disease progresses, the baby may develop </a:t>
            </a:r>
            <a:r>
              <a:rPr lang="en-US" dirty="0" err="1">
                <a:solidFill>
                  <a:srgbClr val="222222"/>
                </a:solidFill>
                <a:latin typeface="Times New Roman"/>
                <a:ea typeface="Calibri"/>
              </a:rPr>
              <a:t>ventilatory</a:t>
            </a:r>
            <a:r>
              <a:rPr lang="en-US" dirty="0">
                <a:solidFill>
                  <a:srgbClr val="222222"/>
                </a:solidFill>
                <a:latin typeface="Times New Roman"/>
                <a:ea typeface="Calibri"/>
              </a:rPr>
              <a:t> failure, and prolonged cessations of breathing ("</a:t>
            </a:r>
            <a:r>
              <a:rPr lang="en-US" dirty="0">
                <a:solidFill>
                  <a:srgbClr val="0B0080"/>
                </a:solidFill>
                <a:latin typeface="Times New Roman"/>
                <a:ea typeface="Calibri"/>
                <a:cs typeface="Arial"/>
              </a:rPr>
              <a:t>apnea</a:t>
            </a:r>
            <a:r>
              <a:rPr lang="en-US" dirty="0">
                <a:solidFill>
                  <a:srgbClr val="222222"/>
                </a:solidFill>
                <a:latin typeface="Times New Roman"/>
                <a:ea typeface="Calibri"/>
              </a:rPr>
              <a:t>"). </a:t>
            </a:r>
            <a:endParaRPr lang="en-US" dirty="0"/>
          </a:p>
        </p:txBody>
      </p:sp>
    </p:spTree>
    <p:extLst>
      <p:ext uri="{BB962C8B-B14F-4D97-AF65-F5344CB8AC3E}">
        <p14:creationId xmlns:p14="http://schemas.microsoft.com/office/powerpoint/2010/main" val="3736242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lnSpcReduction="10000"/>
          </a:bodyPr>
          <a:lstStyle/>
          <a:p>
            <a:pPr marL="0" algn="l" rtl="0">
              <a:lnSpc>
                <a:spcPct val="115000"/>
              </a:lnSpc>
              <a:spcAft>
                <a:spcPts val="600"/>
              </a:spcAft>
            </a:pPr>
            <a:r>
              <a:rPr lang="en-US" dirty="0">
                <a:solidFill>
                  <a:srgbClr val="222222"/>
                </a:solidFill>
                <a:latin typeface="Times New Roman"/>
                <a:ea typeface="Calibri"/>
                <a:cs typeface="Arial"/>
              </a:rPr>
              <a:t>Giving the mother </a:t>
            </a:r>
            <a:r>
              <a:rPr lang="en-US" dirty="0">
                <a:solidFill>
                  <a:srgbClr val="0B0080"/>
                </a:solidFill>
                <a:latin typeface="Times New Roman"/>
                <a:ea typeface="Calibri"/>
                <a:cs typeface="Arial"/>
              </a:rPr>
              <a:t>glucocorticoids</a:t>
            </a:r>
            <a:r>
              <a:rPr lang="en-US" dirty="0">
                <a:solidFill>
                  <a:srgbClr val="222222"/>
                </a:solidFill>
                <a:latin typeface="Times New Roman"/>
                <a:ea typeface="Calibri"/>
                <a:cs typeface="Arial"/>
              </a:rPr>
              <a:t> speeds the production of surfactant. For very premature deliveries, a glucocorticoid is given without testing the fetal lung maturity. The </a:t>
            </a:r>
            <a:r>
              <a:rPr lang="en-US" dirty="0">
                <a:solidFill>
                  <a:srgbClr val="FF0000"/>
                </a:solidFill>
                <a:latin typeface="Times New Roman"/>
                <a:ea typeface="Calibri"/>
                <a:cs typeface="Arial"/>
              </a:rPr>
              <a:t>American College of Obstetricians and Gynecologists</a:t>
            </a:r>
            <a:r>
              <a:rPr lang="en-US" dirty="0">
                <a:solidFill>
                  <a:srgbClr val="222222"/>
                </a:solidFill>
                <a:latin typeface="Times New Roman"/>
                <a:ea typeface="Calibri"/>
                <a:cs typeface="Arial"/>
              </a:rPr>
              <a:t> (ACOG), </a:t>
            </a:r>
            <a:r>
              <a:rPr lang="en-US" dirty="0">
                <a:latin typeface="Times New Roman"/>
                <a:ea typeface="Calibri"/>
                <a:cs typeface="Arial"/>
              </a:rPr>
              <a:t>has</a:t>
            </a:r>
            <a:r>
              <a:rPr lang="en-US" dirty="0">
                <a:solidFill>
                  <a:srgbClr val="222222"/>
                </a:solidFill>
                <a:latin typeface="Times New Roman"/>
                <a:ea typeface="Calibri"/>
                <a:cs typeface="Arial"/>
              </a:rPr>
              <a:t> recommended antenatal glucocorticoid treatment for women at risk for preterm delivery prior to 34 </a:t>
            </a:r>
            <a:r>
              <a:rPr lang="en-US" dirty="0">
                <a:solidFill>
                  <a:srgbClr val="FF0000"/>
                </a:solidFill>
                <a:latin typeface="Times New Roman"/>
                <a:ea typeface="Calibri"/>
                <a:cs typeface="Arial"/>
              </a:rPr>
              <a:t>weeks of gestation</a:t>
            </a:r>
            <a:r>
              <a:rPr lang="en-US" dirty="0">
                <a:latin typeface="Times New Roman"/>
                <a:ea typeface="Calibri"/>
                <a:cs typeface="Arial"/>
              </a:rPr>
              <a:t>.</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1858211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Treatment </a:t>
            </a:r>
            <a:endParaRPr lang="en-US" dirty="0"/>
          </a:p>
        </p:txBody>
      </p:sp>
      <p:sp>
        <p:nvSpPr>
          <p:cNvPr id="3" name="عنصر نائب للمحتوى 2"/>
          <p:cNvSpPr>
            <a:spLocks noGrp="1"/>
          </p:cNvSpPr>
          <p:nvPr>
            <p:ph idx="1"/>
          </p:nvPr>
        </p:nvSpPr>
        <p:spPr/>
        <p:txBody>
          <a:bodyPr/>
          <a:lstStyle/>
          <a:p>
            <a:pPr marL="342900" lvl="0" indent="-342900" algn="l" rtl="0">
              <a:lnSpc>
                <a:spcPct val="115000"/>
              </a:lnSpc>
              <a:spcAft>
                <a:spcPts val="600"/>
              </a:spcAft>
              <a:buFont typeface="+mj-lt"/>
              <a:buAutoNum type="arabicPeriod"/>
            </a:pPr>
            <a:r>
              <a:rPr lang="en-US" b="1" dirty="0">
                <a:solidFill>
                  <a:srgbClr val="000000"/>
                </a:solidFill>
                <a:latin typeface="Times New Roman"/>
                <a:ea typeface="Times New Roman"/>
                <a:cs typeface="Arial"/>
              </a:rPr>
              <a:t>O2</a:t>
            </a:r>
            <a:endParaRPr lang="en-US" sz="2400" dirty="0">
              <a:latin typeface="Calibri"/>
              <a:ea typeface="Calibri"/>
              <a:cs typeface="Arial"/>
            </a:endParaRPr>
          </a:p>
          <a:p>
            <a:pPr marL="342900" lvl="0" indent="-342900" algn="l" rtl="0">
              <a:lnSpc>
                <a:spcPct val="115000"/>
              </a:lnSpc>
              <a:spcAft>
                <a:spcPts val="600"/>
              </a:spcAft>
              <a:buFont typeface="+mj-lt"/>
              <a:buAutoNum type="arabicPeriod"/>
            </a:pPr>
            <a:r>
              <a:rPr lang="en-US" b="1" dirty="0">
                <a:solidFill>
                  <a:srgbClr val="000000"/>
                </a:solidFill>
                <a:latin typeface="Times New Roman"/>
                <a:ea typeface="Times New Roman"/>
                <a:cs typeface="Arial"/>
              </a:rPr>
              <a:t>IV fluid </a:t>
            </a:r>
            <a:r>
              <a:rPr lang="en-US" dirty="0">
                <a:solidFill>
                  <a:srgbClr val="000000"/>
                </a:solidFill>
                <a:latin typeface="Times New Roman"/>
                <a:ea typeface="Times New Roman"/>
                <a:cs typeface="Arial"/>
              </a:rPr>
              <a:t>to control BP , glucose level</a:t>
            </a:r>
            <a:endParaRPr lang="en-US" sz="2400" dirty="0">
              <a:latin typeface="Calibri"/>
              <a:ea typeface="Calibri"/>
              <a:cs typeface="Arial"/>
            </a:endParaRPr>
          </a:p>
          <a:p>
            <a:pPr marL="342900" lvl="0" indent="-342900" algn="l" rtl="0">
              <a:lnSpc>
                <a:spcPct val="115000"/>
              </a:lnSpc>
              <a:spcAft>
                <a:spcPts val="600"/>
              </a:spcAft>
              <a:buFont typeface="+mj-lt"/>
              <a:buAutoNum type="arabicPeriod"/>
            </a:pPr>
            <a:r>
              <a:rPr lang="en-US" b="1" dirty="0">
                <a:solidFill>
                  <a:srgbClr val="000000"/>
                </a:solidFill>
                <a:latin typeface="Times New Roman"/>
                <a:ea typeface="Times New Roman"/>
                <a:cs typeface="Arial"/>
              </a:rPr>
              <a:t>Endotracheal tube</a:t>
            </a:r>
            <a:r>
              <a:rPr lang="en-US" dirty="0">
                <a:solidFill>
                  <a:srgbClr val="000000"/>
                </a:solidFill>
                <a:latin typeface="Times New Roman"/>
                <a:ea typeface="Times New Roman"/>
                <a:cs typeface="Arial"/>
              </a:rPr>
              <a:t> is inserted if the symptoms worsened</a:t>
            </a:r>
            <a:endParaRPr lang="en-US" sz="2400" dirty="0">
              <a:latin typeface="Calibri"/>
              <a:ea typeface="Calibri"/>
              <a:cs typeface="Arial"/>
            </a:endParaRPr>
          </a:p>
          <a:p>
            <a:pPr marL="342900" lvl="0" indent="-342900" algn="l" rtl="0">
              <a:lnSpc>
                <a:spcPct val="115000"/>
              </a:lnSpc>
              <a:spcAft>
                <a:spcPts val="600"/>
              </a:spcAft>
              <a:buFont typeface="+mj-lt"/>
              <a:buAutoNum type="arabicPeriod"/>
            </a:pPr>
            <a:r>
              <a:rPr lang="en-US" b="1" dirty="0">
                <a:solidFill>
                  <a:srgbClr val="000000"/>
                </a:solidFill>
                <a:latin typeface="Times New Roman"/>
                <a:ea typeface="Times New Roman"/>
                <a:cs typeface="Arial"/>
              </a:rPr>
              <a:t>Exogenous surfactant </a:t>
            </a:r>
            <a:r>
              <a:rPr lang="en-US" dirty="0">
                <a:solidFill>
                  <a:srgbClr val="000000"/>
                </a:solidFill>
                <a:latin typeface="Times New Roman"/>
                <a:ea typeface="Times New Roman"/>
                <a:cs typeface="Arial"/>
              </a:rPr>
              <a:t>is admitted to the lungs  </a:t>
            </a:r>
            <a:endParaRPr lang="en-US" sz="2400" dirty="0">
              <a:latin typeface="Calibri"/>
              <a:ea typeface="Calibri"/>
              <a:cs typeface="Arial"/>
            </a:endParaRPr>
          </a:p>
          <a:p>
            <a:pPr marL="82296" indent="0" algn="l" rtl="0">
              <a:buNone/>
            </a:pPr>
            <a:endParaRPr lang="en-US" dirty="0"/>
          </a:p>
        </p:txBody>
      </p:sp>
    </p:spTree>
    <p:extLst>
      <p:ext uri="{BB962C8B-B14F-4D97-AF65-F5344CB8AC3E}">
        <p14:creationId xmlns:p14="http://schemas.microsoft.com/office/powerpoint/2010/main" val="2073743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Febrile convulsion</a:t>
            </a:r>
            <a:endParaRPr lang="en-US" dirty="0"/>
          </a:p>
        </p:txBody>
      </p:sp>
      <p:sp>
        <p:nvSpPr>
          <p:cNvPr id="3" name="عنصر نائب للمحتوى 2"/>
          <p:cNvSpPr>
            <a:spLocks noGrp="1"/>
          </p:cNvSpPr>
          <p:nvPr>
            <p:ph idx="1"/>
          </p:nvPr>
        </p:nvSpPr>
        <p:spPr/>
        <p:txBody>
          <a:bodyPr>
            <a:normAutofit fontScale="92500" lnSpcReduction="10000"/>
          </a:bodyPr>
          <a:lstStyle/>
          <a:p>
            <a:pPr marL="0" marR="0" algn="just" rtl="0">
              <a:lnSpc>
                <a:spcPct val="115000"/>
              </a:lnSpc>
              <a:spcBef>
                <a:spcPts val="0"/>
              </a:spcBef>
              <a:spcAft>
                <a:spcPts val="0"/>
              </a:spcAft>
            </a:pPr>
            <a:r>
              <a:rPr lang="en-US" dirty="0">
                <a:latin typeface="Times New Roman"/>
                <a:ea typeface="Times New Roman"/>
                <a:cs typeface="Arial"/>
              </a:rPr>
              <a:t>A </a:t>
            </a:r>
            <a:r>
              <a:rPr lang="en-US" dirty="0">
                <a:solidFill>
                  <a:srgbClr val="FF0000"/>
                </a:solidFill>
                <a:latin typeface="Times New Roman"/>
                <a:ea typeface="Times New Roman"/>
                <a:cs typeface="Arial"/>
              </a:rPr>
              <a:t>febrile</a:t>
            </a:r>
            <a:r>
              <a:rPr lang="en-US" dirty="0">
                <a:solidFill>
                  <a:srgbClr val="FF0000"/>
                </a:solidFill>
                <a:latin typeface="Times New Roman"/>
                <a:ea typeface="Calibri"/>
                <a:cs typeface="Arial"/>
              </a:rPr>
              <a:t> convulsion </a:t>
            </a:r>
            <a:r>
              <a:rPr lang="en-US" dirty="0">
                <a:latin typeface="Times New Roman"/>
                <a:ea typeface="Calibri"/>
                <a:cs typeface="Arial"/>
              </a:rPr>
              <a:t>is a fit occurring in a child (</a:t>
            </a:r>
            <a:r>
              <a:rPr lang="en-US" b="1" dirty="0">
                <a:latin typeface="Times New Roman"/>
                <a:ea typeface="Calibri"/>
                <a:cs typeface="Arial"/>
              </a:rPr>
              <a:t>generally between the ages of 6mths and 6yrs</a:t>
            </a:r>
            <a:r>
              <a:rPr lang="en-US" dirty="0">
                <a:latin typeface="Times New Roman"/>
                <a:ea typeface="Calibri"/>
                <a:cs typeface="Arial"/>
              </a:rPr>
              <a:t>), </a:t>
            </a:r>
            <a:r>
              <a:rPr lang="en-US" b="1" dirty="0">
                <a:latin typeface="Times New Roman"/>
                <a:ea typeface="Calibri"/>
                <a:cs typeface="Arial"/>
              </a:rPr>
              <a:t>precipitated by fever</a:t>
            </a:r>
            <a:r>
              <a:rPr lang="en-US" dirty="0">
                <a:latin typeface="Times New Roman"/>
                <a:ea typeface="Calibri"/>
                <a:cs typeface="Arial"/>
              </a:rPr>
              <a:t> ( temp &gt; 38 C) arising from infection outside the nervous system in a child who is otherwise neurologically normal </a:t>
            </a:r>
            <a:r>
              <a:rPr lang="en-US" dirty="0" smtClean="0">
                <a:latin typeface="Times New Roman"/>
                <a:ea typeface="Calibri"/>
                <a:cs typeface="Arial"/>
              </a:rPr>
              <a:t>and </a:t>
            </a:r>
            <a:r>
              <a:rPr lang="en-US" dirty="0">
                <a:latin typeface="Times New Roman"/>
                <a:ea typeface="Calibri"/>
                <a:cs typeface="Arial"/>
              </a:rPr>
              <a:t>in case of absence of acute electrolyte </a:t>
            </a:r>
            <a:r>
              <a:rPr lang="en-US" dirty="0" smtClean="0">
                <a:latin typeface="Times New Roman"/>
                <a:ea typeface="Calibri"/>
                <a:cs typeface="Arial"/>
              </a:rPr>
              <a:t>imbalance.</a:t>
            </a:r>
            <a:endParaRPr lang="en-US" sz="2400" dirty="0">
              <a:latin typeface="Calibri"/>
              <a:ea typeface="Calibri"/>
              <a:cs typeface="Arial"/>
            </a:endParaRPr>
          </a:p>
          <a:p>
            <a:pPr marL="0" marR="0" indent="0" algn="just" rtl="0">
              <a:lnSpc>
                <a:spcPct val="115000"/>
              </a:lnSpc>
              <a:spcBef>
                <a:spcPts val="0"/>
              </a:spcBef>
              <a:spcAft>
                <a:spcPts val="0"/>
              </a:spcAft>
              <a:buNone/>
            </a:pPr>
            <a:endParaRPr lang="en-US" sz="2400" dirty="0">
              <a:latin typeface="Calibri"/>
              <a:ea typeface="Calibri"/>
              <a:cs typeface="Arial"/>
            </a:endParaRPr>
          </a:p>
          <a:p>
            <a:pPr marL="0" marR="0" algn="just" rtl="0">
              <a:lnSpc>
                <a:spcPct val="115000"/>
              </a:lnSpc>
              <a:spcBef>
                <a:spcPts val="0"/>
              </a:spcBef>
              <a:spcAft>
                <a:spcPts val="0"/>
              </a:spcAft>
            </a:pPr>
            <a:r>
              <a:rPr lang="en-US" dirty="0" smtClean="0">
                <a:latin typeface="Times New Roman"/>
                <a:ea typeface="Calibri"/>
                <a:cs typeface="Arial"/>
              </a:rPr>
              <a:t>They </a:t>
            </a:r>
            <a:r>
              <a:rPr lang="en-US" dirty="0">
                <a:latin typeface="Times New Roman"/>
                <a:ea typeface="Calibri"/>
                <a:cs typeface="Arial"/>
              </a:rPr>
              <a:t>occur in up to 4% of all children . The vast majority of febrile seizures are </a:t>
            </a:r>
            <a:r>
              <a:rPr lang="en-US" b="1" dirty="0">
                <a:solidFill>
                  <a:srgbClr val="FF0000"/>
                </a:solidFill>
                <a:latin typeface="Times New Roman"/>
                <a:ea typeface="Calibri"/>
                <a:cs typeface="Arial"/>
              </a:rPr>
              <a:t>harmless</a:t>
            </a:r>
            <a:r>
              <a:rPr lang="en-US" b="1" dirty="0">
                <a:latin typeface="Times New Roman"/>
                <a:ea typeface="Calibri"/>
                <a:cs typeface="Arial"/>
              </a:rPr>
              <a:t>.</a:t>
            </a:r>
            <a:r>
              <a:rPr lang="en-US" dirty="0">
                <a:latin typeface="Times New Roman"/>
                <a:ea typeface="Calibri"/>
                <a:cs typeface="Arial"/>
              </a:rPr>
              <a:t> </a:t>
            </a:r>
            <a:endParaRPr lang="en-US" sz="2400" dirty="0">
              <a:latin typeface="Calibri"/>
              <a:ea typeface="Calibri"/>
              <a:cs typeface="Arial"/>
            </a:endParaRPr>
          </a:p>
          <a:p>
            <a:pPr algn="l" rtl="0"/>
            <a:endParaRPr lang="en-US" dirty="0"/>
          </a:p>
        </p:txBody>
      </p:sp>
    </p:spTree>
    <p:extLst>
      <p:ext uri="{BB962C8B-B14F-4D97-AF65-F5344CB8AC3E}">
        <p14:creationId xmlns:p14="http://schemas.microsoft.com/office/powerpoint/2010/main" val="417511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marR="0" algn="just" rtl="0">
              <a:lnSpc>
                <a:spcPct val="115000"/>
              </a:lnSpc>
              <a:spcBef>
                <a:spcPts val="0"/>
              </a:spcBef>
              <a:spcAft>
                <a:spcPts val="0"/>
              </a:spcAft>
            </a:pPr>
            <a:r>
              <a:rPr lang="en-US" dirty="0">
                <a:latin typeface="Times New Roman"/>
                <a:ea typeface="Calibri"/>
                <a:cs typeface="Arial"/>
              </a:rPr>
              <a:t>Children prone to febrile seizures </a:t>
            </a:r>
            <a:r>
              <a:rPr lang="en-US" b="1" dirty="0">
                <a:solidFill>
                  <a:srgbClr val="FF0000"/>
                </a:solidFill>
                <a:latin typeface="Times New Roman"/>
                <a:ea typeface="Calibri"/>
                <a:cs typeface="Arial"/>
              </a:rPr>
              <a:t>are not considered to have epilepsy</a:t>
            </a:r>
            <a:r>
              <a:rPr lang="en-US" dirty="0">
                <a:latin typeface="Times New Roman"/>
                <a:ea typeface="Calibri"/>
                <a:cs typeface="Arial"/>
              </a:rPr>
              <a:t> ( 95–98% of children who have experienced febrile seizures do not go on to develop epilepsy).</a:t>
            </a:r>
            <a:endParaRPr lang="en-US" sz="2400" dirty="0">
              <a:latin typeface="Calibri"/>
              <a:ea typeface="Calibri"/>
              <a:cs typeface="Arial"/>
            </a:endParaRPr>
          </a:p>
          <a:p>
            <a:pPr algn="l" rtl="0"/>
            <a:endParaRPr lang="en-US" dirty="0"/>
          </a:p>
        </p:txBody>
      </p:sp>
    </p:spTree>
    <p:extLst>
      <p:ext uri="{BB962C8B-B14F-4D97-AF65-F5344CB8AC3E}">
        <p14:creationId xmlns:p14="http://schemas.microsoft.com/office/powerpoint/2010/main" val="113576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610160" cy="994122"/>
          </a:xfrm>
        </p:spPr>
        <p:txBody>
          <a:bodyPr>
            <a:normAutofit fontScale="90000"/>
          </a:bodyPr>
          <a:lstStyle/>
          <a:p>
            <a:r>
              <a:rPr lang="en-US" b="1" dirty="0" err="1">
                <a:latin typeface="Andalus" pitchFamily="18" charset="-78"/>
                <a:cs typeface="Andalus" pitchFamily="18" charset="-78"/>
              </a:rPr>
              <a:t>Hyperbilirubinemia</a:t>
            </a:r>
            <a:r>
              <a:rPr lang="en-US" b="1" dirty="0">
                <a:latin typeface="Andalus" pitchFamily="18" charset="-78"/>
                <a:cs typeface="Andalus" pitchFamily="18" charset="-78"/>
              </a:rPr>
              <a:t> in the </a:t>
            </a:r>
            <a:r>
              <a:rPr lang="en-US" b="1" dirty="0" smtClean="0">
                <a:latin typeface="Andalus" pitchFamily="18" charset="-78"/>
                <a:cs typeface="Andalus" pitchFamily="18" charset="-78"/>
              </a:rPr>
              <a:t>Newborn </a:t>
            </a:r>
            <a:r>
              <a:rPr lang="en-US" b="1" dirty="0">
                <a:latin typeface="Andalus" pitchFamily="18" charset="-78"/>
                <a:cs typeface="Andalus" pitchFamily="18" charset="-78"/>
              </a:rPr>
              <a:t>(Neonatal Jaundice)</a:t>
            </a:r>
            <a:endParaRPr lang="ar-IQ" dirty="0">
              <a:latin typeface="Andalus" pitchFamily="18" charset="-78"/>
              <a:cs typeface="Andalus" pitchFamily="18" charset="-78"/>
            </a:endParaRPr>
          </a:p>
        </p:txBody>
      </p:sp>
      <p:sp>
        <p:nvSpPr>
          <p:cNvPr id="3" name="Content Placeholder 2"/>
          <p:cNvSpPr>
            <a:spLocks noGrp="1"/>
          </p:cNvSpPr>
          <p:nvPr>
            <p:ph idx="1"/>
          </p:nvPr>
        </p:nvSpPr>
        <p:spPr>
          <a:xfrm>
            <a:off x="457200" y="1412776"/>
            <a:ext cx="8229600" cy="5184576"/>
          </a:xfrm>
        </p:spPr>
        <p:txBody>
          <a:bodyPr>
            <a:normAutofit fontScale="70000" lnSpcReduction="20000"/>
          </a:bodyPr>
          <a:lstStyle/>
          <a:p>
            <a:pPr lvl="0" algn="just" rtl="0">
              <a:lnSpc>
                <a:spcPct val="115000"/>
              </a:lnSpc>
              <a:buFont typeface="Wingdings"/>
              <a:buChar char=""/>
            </a:pPr>
            <a:r>
              <a:rPr lang="en-US" dirty="0" smtClean="0">
                <a:effectLst/>
                <a:latin typeface="Andalus" pitchFamily="18" charset="-78"/>
                <a:ea typeface="Calibri"/>
                <a:cs typeface="Andalus" pitchFamily="18" charset="-78"/>
              </a:rPr>
              <a:t>Bilirubin is derived primarily </a:t>
            </a:r>
            <a:r>
              <a:rPr lang="en-US" b="1" dirty="0" smtClean="0">
                <a:effectLst/>
                <a:latin typeface="Andalus" pitchFamily="18" charset="-78"/>
                <a:ea typeface="Calibri"/>
                <a:cs typeface="Andalus" pitchFamily="18" charset="-78"/>
              </a:rPr>
              <a:t>from the breakdown of </a:t>
            </a:r>
            <a:r>
              <a:rPr lang="en-US" b="1" dirty="0" err="1" smtClean="0">
                <a:effectLst/>
                <a:latin typeface="Andalus" pitchFamily="18" charset="-78"/>
                <a:ea typeface="Calibri"/>
                <a:cs typeface="Andalus" pitchFamily="18" charset="-78"/>
              </a:rPr>
              <a:t>heme</a:t>
            </a:r>
            <a:r>
              <a:rPr lang="en-US" b="1" dirty="0" smtClean="0">
                <a:effectLst/>
                <a:latin typeface="Andalus" pitchFamily="18" charset="-78"/>
                <a:ea typeface="Calibri"/>
                <a:cs typeface="Andalus" pitchFamily="18" charset="-78"/>
              </a:rPr>
              <a:t> in the </a:t>
            </a:r>
            <a:r>
              <a:rPr lang="en-US" b="1" dirty="0" err="1" smtClean="0">
                <a:effectLst/>
                <a:latin typeface="Andalus" pitchFamily="18" charset="-78"/>
                <a:ea typeface="Calibri"/>
                <a:cs typeface="Andalus" pitchFamily="18" charset="-78"/>
              </a:rPr>
              <a:t>reticuloendothelial</a:t>
            </a:r>
            <a:r>
              <a:rPr lang="en-US" b="1" dirty="0" smtClean="0">
                <a:effectLst/>
                <a:latin typeface="Andalus" pitchFamily="18" charset="-78"/>
                <a:ea typeface="Calibri"/>
                <a:cs typeface="Andalus" pitchFamily="18" charset="-78"/>
              </a:rPr>
              <a:t> system</a:t>
            </a:r>
            <a:r>
              <a:rPr lang="en-US" dirty="0" smtClean="0">
                <a:effectLst/>
                <a:latin typeface="Andalus" pitchFamily="18" charset="-78"/>
                <a:ea typeface="Calibri"/>
                <a:cs typeface="Andalus" pitchFamily="18" charset="-78"/>
              </a:rPr>
              <a:t>. Nonpolar and water-insoluble unconjugated bilirubin is conjugated inside liver cells to form Water-soluble conjugated bilirubin. </a:t>
            </a:r>
            <a:endParaRPr lang="en-US" sz="2400" dirty="0">
              <a:latin typeface="Andalus" pitchFamily="18" charset="-78"/>
              <a:ea typeface="Calibri"/>
              <a:cs typeface="Andalus" pitchFamily="18" charset="-78"/>
            </a:endParaRPr>
          </a:p>
          <a:p>
            <a:pPr lvl="0" algn="just" rtl="0">
              <a:lnSpc>
                <a:spcPct val="115000"/>
              </a:lnSpc>
              <a:buFont typeface="Wingdings"/>
              <a:buChar char=""/>
            </a:pPr>
            <a:r>
              <a:rPr lang="en-US" dirty="0" smtClean="0">
                <a:effectLst/>
                <a:latin typeface="Andalus" pitchFamily="18" charset="-78"/>
                <a:ea typeface="Calibri"/>
                <a:cs typeface="Andalus" pitchFamily="18" charset="-78"/>
              </a:rPr>
              <a:t>Most conjugated bilirubin is excreted through the bile into the small intestine and eliminated in the stool. Some bilirubin may undergo hydrolysis back to the unconjugated fraction by intestinal </a:t>
            </a:r>
            <a:r>
              <a:rPr lang="en-US" dirty="0" err="1" smtClean="0">
                <a:effectLst/>
                <a:latin typeface="Andalus" pitchFamily="18" charset="-78"/>
                <a:ea typeface="Calibri"/>
                <a:cs typeface="Andalus" pitchFamily="18" charset="-78"/>
              </a:rPr>
              <a:t>glucuronidase</a:t>
            </a:r>
            <a:r>
              <a:rPr lang="en-US" dirty="0" smtClean="0">
                <a:effectLst/>
                <a:latin typeface="Andalus" pitchFamily="18" charset="-78"/>
                <a:ea typeface="Calibri"/>
                <a:cs typeface="Andalus" pitchFamily="18" charset="-78"/>
              </a:rPr>
              <a:t>, and may be reabsorbed (</a:t>
            </a:r>
            <a:r>
              <a:rPr lang="en-US" b="1" dirty="0" err="1" smtClean="0">
                <a:effectLst/>
                <a:latin typeface="Andalus" pitchFamily="18" charset="-78"/>
                <a:ea typeface="Calibri"/>
                <a:cs typeface="Andalus" pitchFamily="18" charset="-78"/>
              </a:rPr>
              <a:t>enterohepatic</a:t>
            </a:r>
            <a:r>
              <a:rPr lang="en-US" dirty="0" smtClean="0">
                <a:effectLst/>
                <a:latin typeface="Andalus" pitchFamily="18" charset="-78"/>
                <a:ea typeface="Calibri"/>
                <a:cs typeface="Andalus" pitchFamily="18" charset="-78"/>
              </a:rPr>
              <a:t> </a:t>
            </a:r>
            <a:r>
              <a:rPr lang="en-US" b="1" dirty="0" smtClean="0">
                <a:effectLst/>
                <a:latin typeface="Andalus" pitchFamily="18" charset="-78"/>
                <a:ea typeface="Calibri"/>
                <a:cs typeface="Andalus" pitchFamily="18" charset="-78"/>
              </a:rPr>
              <a:t>recirculation</a:t>
            </a:r>
            <a:r>
              <a:rPr lang="en-US" dirty="0" smtClean="0">
                <a:effectLst/>
                <a:latin typeface="Andalus" pitchFamily="18" charset="-78"/>
                <a:ea typeface="Calibri"/>
                <a:cs typeface="Andalus" pitchFamily="18" charset="-78"/>
              </a:rPr>
              <a:t>)</a:t>
            </a:r>
            <a:endParaRPr lang="en-US" sz="2400" dirty="0">
              <a:latin typeface="Andalus" pitchFamily="18" charset="-78"/>
              <a:ea typeface="Calibri"/>
              <a:cs typeface="Andalus" pitchFamily="18" charset="-78"/>
            </a:endParaRPr>
          </a:p>
          <a:p>
            <a:pPr lvl="0" algn="just" rtl="0">
              <a:lnSpc>
                <a:spcPct val="115000"/>
              </a:lnSpc>
              <a:buFont typeface="Wingdings"/>
              <a:buChar char=""/>
            </a:pPr>
            <a:r>
              <a:rPr lang="en-US" dirty="0" smtClean="0">
                <a:effectLst/>
                <a:latin typeface="Andalus" pitchFamily="18" charset="-78"/>
                <a:ea typeface="Calibri"/>
                <a:cs typeface="Andalus" pitchFamily="18" charset="-78"/>
              </a:rPr>
              <a:t> Nearly all newborns develop transient </a:t>
            </a:r>
            <a:r>
              <a:rPr lang="en-US" dirty="0" err="1" smtClean="0">
                <a:effectLst/>
                <a:latin typeface="Andalus" pitchFamily="18" charset="-78"/>
                <a:ea typeface="Calibri"/>
                <a:cs typeface="Andalus" pitchFamily="18" charset="-78"/>
              </a:rPr>
              <a:t>hyperbilirubinemia</a:t>
            </a:r>
            <a:r>
              <a:rPr lang="en-US" dirty="0" smtClean="0">
                <a:effectLst/>
                <a:latin typeface="Andalus" pitchFamily="18" charset="-78"/>
                <a:ea typeface="Calibri"/>
                <a:cs typeface="Andalus" pitchFamily="18" charset="-78"/>
              </a:rPr>
              <a:t> (serum bilirubin &gt;2 mg/</a:t>
            </a:r>
            <a:r>
              <a:rPr lang="en-US" dirty="0" err="1" smtClean="0">
                <a:effectLst/>
                <a:latin typeface="Andalus" pitchFamily="18" charset="-78"/>
                <a:ea typeface="Calibri"/>
                <a:cs typeface="Andalus" pitchFamily="18" charset="-78"/>
              </a:rPr>
              <a:t>dL</a:t>
            </a:r>
            <a:r>
              <a:rPr lang="en-US" dirty="0" smtClean="0">
                <a:effectLst/>
                <a:latin typeface="Andalus" pitchFamily="18" charset="-78"/>
                <a:ea typeface="Calibri"/>
                <a:cs typeface="Andalus" pitchFamily="18" charset="-78"/>
              </a:rPr>
              <a:t>) and nearly 65% (two third) are clinically jaundiced (serum bilirubin&gt;5 mg/</a:t>
            </a:r>
            <a:r>
              <a:rPr lang="en-US" dirty="0" err="1" smtClean="0">
                <a:effectLst/>
                <a:latin typeface="Andalus" pitchFamily="18" charset="-78"/>
                <a:ea typeface="Calibri"/>
                <a:cs typeface="Andalus" pitchFamily="18" charset="-78"/>
              </a:rPr>
              <a:t>dL</a:t>
            </a:r>
            <a:r>
              <a:rPr lang="en-US" dirty="0" smtClean="0">
                <a:effectLst/>
                <a:latin typeface="Andalus" pitchFamily="18" charset="-78"/>
                <a:ea typeface="Calibri"/>
                <a:cs typeface="Andalus" pitchFamily="18" charset="-78"/>
              </a:rPr>
              <a:t>).</a:t>
            </a:r>
            <a:endParaRPr lang="en-US" sz="2400" dirty="0">
              <a:latin typeface="Andalus" pitchFamily="18" charset="-78"/>
              <a:ea typeface="Calibri"/>
              <a:cs typeface="Andalus" pitchFamily="18" charset="-78"/>
            </a:endParaRPr>
          </a:p>
          <a:p>
            <a:pPr lvl="0" algn="just" rtl="0">
              <a:lnSpc>
                <a:spcPct val="115000"/>
              </a:lnSpc>
              <a:buFont typeface="Wingdings"/>
              <a:buChar char=""/>
            </a:pPr>
            <a:r>
              <a:rPr lang="en-GB" dirty="0" smtClean="0">
                <a:effectLst/>
                <a:latin typeface="Andalus" pitchFamily="18" charset="-78"/>
                <a:ea typeface="Calibri"/>
                <a:cs typeface="Andalus" pitchFamily="18" charset="-78"/>
              </a:rPr>
              <a:t>Onset of jaundice in the</a:t>
            </a:r>
            <a:r>
              <a:rPr lang="en-GB" b="1" dirty="0" smtClean="0">
                <a:effectLst/>
                <a:latin typeface="Andalus" pitchFamily="18" charset="-78"/>
                <a:ea typeface="Calibri"/>
                <a:cs typeface="Andalus" pitchFamily="18" charset="-78"/>
              </a:rPr>
              <a:t> first 24 hours of life is always pathological</a:t>
            </a:r>
            <a:r>
              <a:rPr lang="en-GB" baseline="30000" dirty="0" smtClean="0">
                <a:effectLst/>
                <a:latin typeface="Andalus" pitchFamily="18" charset="-78"/>
                <a:ea typeface="Calibri"/>
                <a:cs typeface="Andalus" pitchFamily="18" charset="-78"/>
              </a:rPr>
              <a:t> </a:t>
            </a:r>
            <a:r>
              <a:rPr lang="en-GB" dirty="0" smtClean="0">
                <a:effectLst/>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pPr algn="l" rtl="0"/>
            <a:endParaRPr lang="ar-IQ" dirty="0">
              <a:latin typeface="Andalus" pitchFamily="18" charset="-78"/>
              <a:cs typeface="Andalus" pitchFamily="18" charset="-78"/>
            </a:endParaRPr>
          </a:p>
        </p:txBody>
      </p:sp>
    </p:spTree>
    <p:extLst>
      <p:ext uri="{BB962C8B-B14F-4D97-AF65-F5344CB8AC3E}">
        <p14:creationId xmlns:p14="http://schemas.microsoft.com/office/powerpoint/2010/main" val="38068654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4000" b="1" dirty="0" smtClean="0">
                <a:latin typeface="Calibri"/>
                <a:ea typeface="Calibri"/>
                <a:cs typeface="Arial"/>
              </a:rPr>
              <a:t>Etiology</a:t>
            </a:r>
            <a:r>
              <a:rPr lang="en-US" sz="3600" dirty="0" smtClean="0">
                <a:latin typeface="Calibri"/>
                <a:ea typeface="Calibri"/>
                <a:cs typeface="Arial"/>
              </a:rPr>
              <a:t> </a:t>
            </a:r>
            <a:r>
              <a:rPr lang="en-US" sz="3600" dirty="0">
                <a:latin typeface="Calibri"/>
                <a:ea typeface="Calibri"/>
                <a:cs typeface="Arial"/>
              </a:rPr>
              <a:t/>
            </a:r>
            <a:br>
              <a:rPr lang="en-US" sz="3600" dirty="0">
                <a:latin typeface="Calibri"/>
                <a:ea typeface="Calibri"/>
                <a:cs typeface="Arial"/>
              </a:rPr>
            </a:br>
            <a:endParaRPr lang="en-US" dirty="0"/>
          </a:p>
        </p:txBody>
      </p:sp>
      <p:sp>
        <p:nvSpPr>
          <p:cNvPr id="3" name="عنصر نائب للمحتوى 2"/>
          <p:cNvSpPr>
            <a:spLocks noGrp="1"/>
          </p:cNvSpPr>
          <p:nvPr>
            <p:ph idx="1"/>
          </p:nvPr>
        </p:nvSpPr>
        <p:spPr/>
        <p:txBody>
          <a:bodyPr/>
          <a:lstStyle/>
          <a:p>
            <a:pPr marL="0" marR="0" algn="just" rtl="0">
              <a:lnSpc>
                <a:spcPct val="115000"/>
              </a:lnSpc>
              <a:spcBef>
                <a:spcPts val="0"/>
              </a:spcBef>
              <a:spcAft>
                <a:spcPts val="0"/>
              </a:spcAft>
            </a:pPr>
            <a:r>
              <a:rPr lang="en-US" dirty="0" smtClean="0">
                <a:latin typeface="Times New Roman"/>
                <a:ea typeface="Times New Roman"/>
                <a:cs typeface="Arial"/>
              </a:rPr>
              <a:t>The </a:t>
            </a:r>
            <a:r>
              <a:rPr lang="en-US" b="1" dirty="0">
                <a:latin typeface="Times New Roman"/>
                <a:ea typeface="Times New Roman"/>
                <a:cs typeface="Arial"/>
              </a:rPr>
              <a:t>etiology</a:t>
            </a:r>
            <a:r>
              <a:rPr lang="en-US" dirty="0">
                <a:latin typeface="Times New Roman"/>
                <a:ea typeface="Times New Roman"/>
                <a:cs typeface="Arial"/>
              </a:rPr>
              <a:t> </a:t>
            </a:r>
            <a:r>
              <a:rPr lang="en-US" b="1" dirty="0">
                <a:latin typeface="Times New Roman"/>
                <a:ea typeface="Times New Roman"/>
                <a:cs typeface="Arial"/>
              </a:rPr>
              <a:t>is unknown</a:t>
            </a:r>
            <a:r>
              <a:rPr lang="en-US" dirty="0">
                <a:latin typeface="Times New Roman"/>
                <a:ea typeface="Times New Roman"/>
                <a:cs typeface="Arial"/>
              </a:rPr>
              <a:t>. Genetic predisposition appear to be a risk factor </a:t>
            </a:r>
            <a:endParaRPr lang="en-US" sz="2400" dirty="0">
              <a:latin typeface="Calibri"/>
              <a:ea typeface="Calibri"/>
              <a:cs typeface="Arial"/>
            </a:endParaRPr>
          </a:p>
          <a:p>
            <a:pPr marL="0" marR="0" algn="just" rtl="0">
              <a:lnSpc>
                <a:spcPct val="115000"/>
              </a:lnSpc>
              <a:spcBef>
                <a:spcPts val="0"/>
              </a:spcBef>
              <a:spcAft>
                <a:spcPts val="0"/>
              </a:spcAft>
            </a:pPr>
            <a:r>
              <a:rPr lang="en-US" dirty="0" smtClean="0">
                <a:latin typeface="Times New Roman"/>
                <a:ea typeface="Times New Roman"/>
                <a:cs typeface="Arial"/>
              </a:rPr>
              <a:t>Typically </a:t>
            </a:r>
            <a:r>
              <a:rPr lang="en-US" dirty="0">
                <a:latin typeface="Times New Roman"/>
                <a:ea typeface="Times New Roman"/>
                <a:cs typeface="Arial"/>
              </a:rPr>
              <a:t>febrile seizure  </a:t>
            </a:r>
            <a:r>
              <a:rPr lang="en-US" b="1" dirty="0">
                <a:latin typeface="Times New Roman"/>
                <a:ea typeface="Calibri"/>
                <a:cs typeface="Arial"/>
              </a:rPr>
              <a:t>occurs within the 1st 24 hour of a febrile episodes</a:t>
            </a:r>
            <a:r>
              <a:rPr lang="en-US" dirty="0">
                <a:latin typeface="Times New Roman"/>
                <a:ea typeface="Times New Roman"/>
                <a:cs typeface="Arial"/>
              </a:rPr>
              <a:t> and most commonly due to acute</a:t>
            </a:r>
            <a:r>
              <a:rPr lang="en-US" dirty="0">
                <a:latin typeface="Times New Roman"/>
                <a:ea typeface="Calibri"/>
                <a:cs typeface="Arial"/>
              </a:rPr>
              <a:t> </a:t>
            </a:r>
            <a:r>
              <a:rPr lang="en-US" dirty="0">
                <a:latin typeface="Times New Roman"/>
                <a:ea typeface="Times New Roman"/>
                <a:cs typeface="Arial"/>
              </a:rPr>
              <a:t>viral respiratory infections</a:t>
            </a:r>
            <a:r>
              <a:rPr lang="en-US" dirty="0">
                <a:latin typeface="Times New Roman"/>
                <a:ea typeface="Calibri"/>
                <a:cs typeface="Arial"/>
              </a:rPr>
              <a:t>.</a:t>
            </a:r>
            <a:endParaRPr lang="en-US" sz="2400" dirty="0">
              <a:latin typeface="Calibri"/>
              <a:ea typeface="Calibri"/>
              <a:cs typeface="Arial"/>
            </a:endParaRPr>
          </a:p>
          <a:p>
            <a:pPr marL="0" marR="0" indent="0" algn="just" rtl="0">
              <a:lnSpc>
                <a:spcPct val="115000"/>
              </a:lnSpc>
              <a:spcBef>
                <a:spcPts val="0"/>
              </a:spcBef>
              <a:spcAft>
                <a:spcPts val="0"/>
              </a:spcAft>
              <a:buNone/>
            </a:pPr>
            <a:endParaRPr lang="en-US" sz="2400" dirty="0">
              <a:latin typeface="Calibri"/>
              <a:ea typeface="Calibri"/>
              <a:cs typeface="Arial"/>
            </a:endParaRPr>
          </a:p>
          <a:p>
            <a:pPr marL="82296" indent="0">
              <a:buNone/>
            </a:pPr>
            <a:endParaRPr lang="en-US" dirty="0"/>
          </a:p>
        </p:txBody>
      </p:sp>
    </p:spTree>
    <p:extLst>
      <p:ext uri="{BB962C8B-B14F-4D97-AF65-F5344CB8AC3E}">
        <p14:creationId xmlns:p14="http://schemas.microsoft.com/office/powerpoint/2010/main" val="2899916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Types of febrile seizure</a:t>
            </a:r>
            <a:endParaRPr lang="en-US" dirty="0"/>
          </a:p>
        </p:txBody>
      </p:sp>
      <p:sp>
        <p:nvSpPr>
          <p:cNvPr id="3" name="عنصر نائب للمحتوى 2"/>
          <p:cNvSpPr>
            <a:spLocks noGrp="1"/>
          </p:cNvSpPr>
          <p:nvPr>
            <p:ph idx="1"/>
          </p:nvPr>
        </p:nvSpPr>
        <p:spPr/>
        <p:txBody>
          <a:bodyPr>
            <a:normAutofit fontScale="92500" lnSpcReduction="20000"/>
          </a:bodyPr>
          <a:lstStyle/>
          <a:p>
            <a:pPr marL="0" marR="0" algn="just" rtl="0">
              <a:lnSpc>
                <a:spcPct val="115000"/>
              </a:lnSpc>
              <a:spcBef>
                <a:spcPts val="0"/>
              </a:spcBef>
              <a:spcAft>
                <a:spcPts val="0"/>
              </a:spcAft>
            </a:pPr>
            <a:r>
              <a:rPr lang="en-US" b="1" dirty="0">
                <a:latin typeface="Times New Roman"/>
                <a:ea typeface="Times New Roman"/>
                <a:cs typeface="Arial"/>
              </a:rPr>
              <a:t>Simple febrile seizures</a:t>
            </a:r>
            <a:r>
              <a:rPr lang="en-US" dirty="0">
                <a:latin typeface="Times New Roman"/>
                <a:ea typeface="Times New Roman"/>
                <a:cs typeface="Arial"/>
              </a:rPr>
              <a:t> last </a:t>
            </a:r>
            <a:r>
              <a:rPr lang="en-US" b="1" dirty="0">
                <a:latin typeface="Times New Roman"/>
                <a:ea typeface="Calibri"/>
                <a:cs typeface="Arial"/>
              </a:rPr>
              <a:t>less than 15 minutes</a:t>
            </a:r>
            <a:r>
              <a:rPr lang="en-US" dirty="0">
                <a:latin typeface="Times New Roman"/>
                <a:ea typeface="Times New Roman"/>
                <a:cs typeface="Arial"/>
              </a:rPr>
              <a:t>, and occur </a:t>
            </a:r>
            <a:r>
              <a:rPr lang="en-US" b="1" dirty="0">
                <a:latin typeface="Times New Roman"/>
                <a:ea typeface="Calibri"/>
                <a:cs typeface="Arial"/>
              </a:rPr>
              <a:t>only once in a 24-hour</a:t>
            </a:r>
            <a:r>
              <a:rPr lang="en-US" dirty="0">
                <a:latin typeface="Times New Roman"/>
                <a:ea typeface="Times New Roman"/>
                <a:cs typeface="Arial"/>
              </a:rPr>
              <a:t> period</a:t>
            </a:r>
            <a:r>
              <a:rPr lang="en-US" dirty="0">
                <a:latin typeface="Times New Roman"/>
                <a:ea typeface="Calibri"/>
                <a:cs typeface="Arial"/>
              </a:rPr>
              <a:t>.</a:t>
            </a:r>
            <a:r>
              <a:rPr lang="en-US" dirty="0">
                <a:latin typeface="Times New Roman"/>
                <a:ea typeface="Times New Roman"/>
                <a:cs typeface="Arial"/>
              </a:rPr>
              <a:t> The risk of subsequent epilepsy is not substantially greater than that for the general population</a:t>
            </a:r>
            <a:r>
              <a:rPr lang="en-US" dirty="0">
                <a:latin typeface="Times New Roman"/>
                <a:ea typeface="Calibri"/>
                <a:cs typeface="Arial"/>
              </a:rPr>
              <a:t>.</a:t>
            </a:r>
            <a:endParaRPr lang="en-US" sz="2400" dirty="0">
              <a:latin typeface="Calibri"/>
              <a:ea typeface="Calibri"/>
              <a:cs typeface="Arial"/>
            </a:endParaRPr>
          </a:p>
          <a:p>
            <a:pPr marL="0" marR="0" indent="0" algn="just" rtl="0">
              <a:lnSpc>
                <a:spcPct val="115000"/>
              </a:lnSpc>
              <a:spcBef>
                <a:spcPts val="0"/>
              </a:spcBef>
              <a:spcAft>
                <a:spcPts val="0"/>
              </a:spcAft>
              <a:buNone/>
            </a:pPr>
            <a:endParaRPr lang="en-US" sz="2400" dirty="0">
              <a:latin typeface="Calibri"/>
              <a:ea typeface="Calibri"/>
              <a:cs typeface="Arial"/>
            </a:endParaRPr>
          </a:p>
          <a:p>
            <a:pPr marL="0" marR="0" algn="just" rtl="0">
              <a:lnSpc>
                <a:spcPct val="115000"/>
              </a:lnSpc>
              <a:spcBef>
                <a:spcPts val="0"/>
              </a:spcBef>
              <a:spcAft>
                <a:spcPts val="0"/>
              </a:spcAft>
            </a:pPr>
            <a:r>
              <a:rPr lang="en-US" dirty="0">
                <a:latin typeface="Times New Roman"/>
                <a:ea typeface="Times New Roman"/>
                <a:cs typeface="Arial"/>
              </a:rPr>
              <a:t>2-If the seizure lasts </a:t>
            </a:r>
            <a:r>
              <a:rPr lang="en-US" b="1" dirty="0">
                <a:latin typeface="Times New Roman"/>
                <a:ea typeface="Calibri"/>
                <a:cs typeface="Arial"/>
              </a:rPr>
              <a:t>longer than 15 minutes</a:t>
            </a:r>
            <a:r>
              <a:rPr lang="en-US" dirty="0">
                <a:latin typeface="Times New Roman"/>
                <a:ea typeface="Times New Roman"/>
                <a:cs typeface="Arial"/>
              </a:rPr>
              <a:t> or </a:t>
            </a:r>
            <a:r>
              <a:rPr lang="en-US" b="1" dirty="0">
                <a:latin typeface="Times New Roman"/>
                <a:ea typeface="Calibri"/>
                <a:cs typeface="Arial"/>
              </a:rPr>
              <a:t>recurs within 24 hours</a:t>
            </a:r>
            <a:r>
              <a:rPr lang="en-US" dirty="0">
                <a:latin typeface="Times New Roman"/>
                <a:ea typeface="Times New Roman"/>
                <a:cs typeface="Arial"/>
              </a:rPr>
              <a:t> the seizure is referred to as a </a:t>
            </a:r>
            <a:r>
              <a:rPr lang="en-US" b="1" dirty="0">
                <a:latin typeface="Times New Roman"/>
                <a:ea typeface="Times New Roman"/>
                <a:cs typeface="Arial"/>
              </a:rPr>
              <a:t>complex or atypical febrile seizure</a:t>
            </a:r>
            <a:r>
              <a:rPr lang="en-US" dirty="0">
                <a:latin typeface="Times New Roman"/>
                <a:ea typeface="Times New Roman"/>
                <a:cs typeface="Arial"/>
              </a:rPr>
              <a:t>. It signify a greater risk of later epilepsy.</a:t>
            </a:r>
            <a:endParaRPr lang="en-US" sz="2400" dirty="0">
              <a:latin typeface="Calibri"/>
              <a:ea typeface="Calibri"/>
              <a:cs typeface="Arial"/>
            </a:endParaRPr>
          </a:p>
          <a:p>
            <a:pPr algn="l" rtl="0"/>
            <a:endParaRPr lang="en-US" dirty="0"/>
          </a:p>
        </p:txBody>
      </p:sp>
    </p:spTree>
    <p:extLst>
      <p:ext uri="{BB962C8B-B14F-4D97-AF65-F5344CB8AC3E}">
        <p14:creationId xmlns:p14="http://schemas.microsoft.com/office/powerpoint/2010/main" val="2823809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Treatment </a:t>
            </a:r>
            <a:endParaRPr lang="en-US" dirty="0"/>
          </a:p>
        </p:txBody>
      </p:sp>
      <p:sp>
        <p:nvSpPr>
          <p:cNvPr id="3" name="عنصر نائب للمحتوى 2"/>
          <p:cNvSpPr>
            <a:spLocks noGrp="1"/>
          </p:cNvSpPr>
          <p:nvPr>
            <p:ph idx="1"/>
          </p:nvPr>
        </p:nvSpPr>
        <p:spPr/>
        <p:txBody>
          <a:bodyPr>
            <a:normAutofit fontScale="85000" lnSpcReduction="10000"/>
          </a:bodyPr>
          <a:lstStyle/>
          <a:p>
            <a:pPr marL="0" marR="0" algn="just" rtl="0">
              <a:lnSpc>
                <a:spcPct val="115000"/>
              </a:lnSpc>
              <a:spcBef>
                <a:spcPts val="0"/>
              </a:spcBef>
              <a:spcAft>
                <a:spcPts val="0"/>
              </a:spcAft>
            </a:pPr>
            <a:r>
              <a:rPr lang="en-US" dirty="0">
                <a:latin typeface="Times New Roman"/>
                <a:ea typeface="Times New Roman"/>
                <a:cs typeface="Arial"/>
              </a:rPr>
              <a:t>-</a:t>
            </a:r>
            <a:r>
              <a:rPr lang="en-US" b="1" dirty="0">
                <a:latin typeface="Times New Roman"/>
                <a:ea typeface="Calibri"/>
                <a:cs typeface="Arial"/>
              </a:rPr>
              <a:t>Control fever</a:t>
            </a:r>
            <a:r>
              <a:rPr lang="en-US" dirty="0">
                <a:latin typeface="Times New Roman"/>
                <a:ea typeface="Times New Roman"/>
                <a:cs typeface="Arial"/>
              </a:rPr>
              <a:t> : Measures to reduce elevated temperature should be initiated. Acetaminophen (or ibuprofen) and tepid sponge baths usually are helpful. However,  </a:t>
            </a:r>
            <a:r>
              <a:rPr lang="en-US" b="1" dirty="0">
                <a:latin typeface="Times New Roman"/>
                <a:ea typeface="Calibri"/>
                <a:cs typeface="Arial"/>
              </a:rPr>
              <a:t>administration of antipyretics during febrile illnesses does not prevent febrile seizures</a:t>
            </a:r>
            <a:r>
              <a:rPr lang="en-US" dirty="0">
                <a:latin typeface="Times New Roman"/>
                <a:ea typeface="Times New Roman"/>
                <a:cs typeface="Arial"/>
              </a:rPr>
              <a:t> </a:t>
            </a:r>
            <a:r>
              <a:rPr lang="en-US" dirty="0" smtClean="0">
                <a:latin typeface="Times New Roman"/>
                <a:ea typeface="Times New Roman"/>
                <a:cs typeface="Arial"/>
              </a:rPr>
              <a:t>.</a:t>
            </a:r>
            <a:r>
              <a:rPr lang="en-US" dirty="0">
                <a:latin typeface="Times New Roman"/>
                <a:ea typeface="Times New Roman"/>
                <a:cs typeface="Arial"/>
              </a:rPr>
              <a:t> </a:t>
            </a:r>
            <a:endParaRPr lang="en-US" sz="2400" dirty="0">
              <a:latin typeface="Calibri"/>
              <a:ea typeface="Calibri"/>
              <a:cs typeface="Arial"/>
            </a:endParaRPr>
          </a:p>
          <a:p>
            <a:pPr marL="0" marR="0" algn="just" rtl="0">
              <a:lnSpc>
                <a:spcPct val="115000"/>
              </a:lnSpc>
              <a:spcBef>
                <a:spcPts val="0"/>
              </a:spcBef>
              <a:spcAft>
                <a:spcPts val="0"/>
              </a:spcAft>
            </a:pPr>
            <a:r>
              <a:rPr lang="en-US" dirty="0">
                <a:latin typeface="Times New Roman"/>
                <a:ea typeface="Times New Roman"/>
                <a:cs typeface="Arial"/>
              </a:rPr>
              <a:t>2-Febrile seizures always are </a:t>
            </a:r>
            <a:r>
              <a:rPr lang="en-US" b="1" dirty="0">
                <a:latin typeface="Times New Roman"/>
                <a:ea typeface="Calibri"/>
                <a:cs typeface="Arial"/>
              </a:rPr>
              <a:t>outgrown</a:t>
            </a:r>
            <a:r>
              <a:rPr lang="en-US" dirty="0">
                <a:latin typeface="Times New Roman"/>
                <a:ea typeface="Times New Roman"/>
                <a:cs typeface="Arial"/>
              </a:rPr>
              <a:t>, so typically, </a:t>
            </a:r>
            <a:r>
              <a:rPr lang="en-US" b="1" dirty="0">
                <a:latin typeface="Times New Roman"/>
                <a:ea typeface="Calibri"/>
                <a:cs typeface="Arial"/>
              </a:rPr>
              <a:t>Long-term treatment or prophylaxis with antiepileptic drug (AED) for simple febrile seizures is not recommended</a:t>
            </a:r>
            <a:r>
              <a:rPr lang="en-US" dirty="0">
                <a:latin typeface="Times New Roman"/>
                <a:ea typeface="Times New Roman"/>
                <a:cs typeface="Arial"/>
              </a:rPr>
              <a:t>.</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39512791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l" rtl="0"/>
            <a:r>
              <a:rPr lang="en-US" dirty="0" smtClean="0">
                <a:latin typeface="Times New Roman" pitchFamily="18" charset="0"/>
                <a:cs typeface="Times New Roman" pitchFamily="18" charset="0"/>
              </a:rPr>
              <a:t>Oral </a:t>
            </a:r>
            <a:r>
              <a:rPr lang="en-US" dirty="0">
                <a:latin typeface="Times New Roman" pitchFamily="18" charset="0"/>
                <a:cs typeface="Times New Roman" pitchFamily="18" charset="0"/>
              </a:rPr>
              <a:t>diazepam (Valium) prophylaxis, started at the onset of fever, prevents febrile seizure ( oral diazepam, 0.3 mg/kg q8h , is administered for the duration of the illness (usually 2-3 days). This strategy may be useful when parental anxiety associated with febrile seizures is severe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40937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lvl="0" algn="l" rtl="0">
              <a:buClr>
                <a:srgbClr val="3891A7"/>
              </a:buClr>
            </a:pPr>
            <a:r>
              <a:rPr lang="en-US" sz="3000">
                <a:solidFill>
                  <a:prstClr val="black"/>
                </a:solidFill>
                <a:latin typeface="Times New Roman" pitchFamily="18" charset="0"/>
                <a:cs typeface="Times New Roman" pitchFamily="18" charset="0"/>
              </a:rPr>
              <a:t>Patients who have prolonged febrile seizures can benefit from rectal diazepam gel given soon after the onset of a febrile seizure to prevent additional prolonged seizures.</a:t>
            </a:r>
          </a:p>
          <a:p>
            <a:endParaRPr lang="en-US" dirty="0"/>
          </a:p>
        </p:txBody>
      </p:sp>
    </p:spTree>
    <p:extLst>
      <p:ext uri="{BB962C8B-B14F-4D97-AF65-F5344CB8AC3E}">
        <p14:creationId xmlns:p14="http://schemas.microsoft.com/office/powerpoint/2010/main" val="22147352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spTree>
    <p:extLst>
      <p:ext uri="{BB962C8B-B14F-4D97-AF65-F5344CB8AC3E}">
        <p14:creationId xmlns:p14="http://schemas.microsoft.com/office/powerpoint/2010/main" val="3235582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spTree>
    <p:extLst>
      <p:ext uri="{BB962C8B-B14F-4D97-AF65-F5344CB8AC3E}">
        <p14:creationId xmlns:p14="http://schemas.microsoft.com/office/powerpoint/2010/main" val="20906501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spTree>
    <p:extLst>
      <p:ext uri="{BB962C8B-B14F-4D97-AF65-F5344CB8AC3E}">
        <p14:creationId xmlns:p14="http://schemas.microsoft.com/office/powerpoint/2010/main" val="22516028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spTree>
    <p:extLst>
      <p:ext uri="{BB962C8B-B14F-4D97-AF65-F5344CB8AC3E}">
        <p14:creationId xmlns:p14="http://schemas.microsoft.com/office/powerpoint/2010/main" val="39365050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spTree>
    <p:extLst>
      <p:ext uri="{BB962C8B-B14F-4D97-AF65-F5344CB8AC3E}">
        <p14:creationId xmlns:p14="http://schemas.microsoft.com/office/powerpoint/2010/main" val="916798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4082"/>
          </a:xfrm>
        </p:spPr>
        <p:txBody>
          <a:bodyPr>
            <a:normAutofit fontScale="90000"/>
          </a:bodyPr>
          <a:lstStyle/>
          <a:p>
            <a:endParaRPr lang="ar-IQ" dirty="0"/>
          </a:p>
        </p:txBody>
      </p:sp>
      <p:sp>
        <p:nvSpPr>
          <p:cNvPr id="3" name="Content Placeholder 2"/>
          <p:cNvSpPr>
            <a:spLocks noGrp="1"/>
          </p:cNvSpPr>
          <p:nvPr>
            <p:ph idx="1"/>
          </p:nvPr>
        </p:nvSpPr>
        <p:spPr>
          <a:xfrm>
            <a:off x="827584" y="1124744"/>
            <a:ext cx="8106104" cy="5123656"/>
          </a:xfrm>
        </p:spPr>
        <p:txBody>
          <a:bodyPr>
            <a:normAutofit/>
          </a:bodyPr>
          <a:lstStyle/>
          <a:p>
            <a:pPr lvl="0" algn="l" rtl="0"/>
            <a:r>
              <a:rPr lang="en-US" sz="2800" dirty="0">
                <a:solidFill>
                  <a:srgbClr val="FF0000"/>
                </a:solidFill>
                <a:latin typeface="Andalus" pitchFamily="18" charset="-78"/>
                <a:cs typeface="Andalus" pitchFamily="18" charset="-78"/>
              </a:rPr>
              <a:t>Kernicterus</a:t>
            </a:r>
            <a:r>
              <a:rPr lang="en-US" sz="2800" dirty="0">
                <a:latin typeface="Andalus" pitchFamily="18" charset="-78"/>
                <a:cs typeface="Andalus" pitchFamily="18" charset="-78"/>
              </a:rPr>
              <a:t> </a:t>
            </a:r>
            <a:r>
              <a:rPr lang="en-US" sz="2800" b="1" dirty="0">
                <a:solidFill>
                  <a:srgbClr val="FF0000"/>
                </a:solidFill>
                <a:latin typeface="Andalus" pitchFamily="18" charset="-78"/>
                <a:cs typeface="Andalus" pitchFamily="18" charset="-78"/>
              </a:rPr>
              <a:t>(Bilirubin Encephalopathy)</a:t>
            </a:r>
            <a:r>
              <a:rPr lang="en-US" sz="2800" dirty="0">
                <a:solidFill>
                  <a:srgbClr val="FF0000"/>
                </a:solidFill>
                <a:latin typeface="Andalus" pitchFamily="18" charset="-78"/>
                <a:cs typeface="Andalus" pitchFamily="18" charset="-78"/>
              </a:rPr>
              <a:t> </a:t>
            </a:r>
            <a:r>
              <a:rPr lang="en-US" sz="2800" dirty="0">
                <a:latin typeface="Andalus" pitchFamily="18" charset="-78"/>
                <a:cs typeface="Andalus" pitchFamily="18" charset="-78"/>
              </a:rPr>
              <a:t>results when indirect (</a:t>
            </a:r>
            <a:r>
              <a:rPr lang="en-US" sz="2800" b="1" dirty="0">
                <a:latin typeface="Andalus" pitchFamily="18" charset="-78"/>
                <a:cs typeface="Andalus" pitchFamily="18" charset="-78"/>
              </a:rPr>
              <a:t>unconjugated)</a:t>
            </a:r>
            <a:r>
              <a:rPr lang="en-US" sz="2800" dirty="0">
                <a:latin typeface="Andalus" pitchFamily="18" charset="-78"/>
                <a:cs typeface="Andalus" pitchFamily="18" charset="-78"/>
              </a:rPr>
              <a:t> bilirubin is deposited in brain cells and disrupts neuronal function.  Kernicterus usually does not develop in term infants when bilirubin levels are less than 20 to 25 mg/</a:t>
            </a:r>
            <a:r>
              <a:rPr lang="en-US" sz="2800" dirty="0" err="1">
                <a:latin typeface="Andalus" pitchFamily="18" charset="-78"/>
                <a:cs typeface="Andalus" pitchFamily="18" charset="-78"/>
              </a:rPr>
              <a:t>dL</a:t>
            </a:r>
            <a:r>
              <a:rPr lang="en-US" sz="2800" dirty="0">
                <a:latin typeface="Andalus" pitchFamily="18" charset="-78"/>
                <a:cs typeface="Andalus" pitchFamily="18" charset="-78"/>
              </a:rPr>
              <a:t>. </a:t>
            </a:r>
            <a:r>
              <a:rPr lang="en-US" sz="2800" b="1" dirty="0">
                <a:latin typeface="Andalus" pitchFamily="18" charset="-78"/>
                <a:cs typeface="Andalus" pitchFamily="18" charset="-78"/>
              </a:rPr>
              <a:t>The incidence of kernicterus increases as serum bilirubin levels increase to greater than 25 mg/</a:t>
            </a:r>
            <a:r>
              <a:rPr lang="en-US" sz="2800" b="1" dirty="0" err="1">
                <a:latin typeface="Andalus" pitchFamily="18" charset="-78"/>
                <a:cs typeface="Andalus" pitchFamily="18" charset="-78"/>
              </a:rPr>
              <a:t>dL</a:t>
            </a:r>
            <a:r>
              <a:rPr lang="en-US" sz="2800" dirty="0">
                <a:latin typeface="Andalus" pitchFamily="18" charset="-78"/>
                <a:cs typeface="Andalus" pitchFamily="18" charset="-78"/>
              </a:rPr>
              <a:t> </a:t>
            </a:r>
          </a:p>
          <a:p>
            <a:pPr lvl="0" algn="l" rtl="0"/>
            <a:r>
              <a:rPr lang="en-US" sz="2800" dirty="0">
                <a:latin typeface="Andalus" pitchFamily="18" charset="-78"/>
                <a:cs typeface="Andalus" pitchFamily="18" charset="-78"/>
              </a:rPr>
              <a:t>Kernicterus may be noted at bilirubin levels less than 20 mg/</a:t>
            </a:r>
            <a:r>
              <a:rPr lang="en-US" sz="2800" dirty="0" err="1">
                <a:latin typeface="Andalus" pitchFamily="18" charset="-78"/>
                <a:cs typeface="Andalus" pitchFamily="18" charset="-78"/>
              </a:rPr>
              <a:t>dL</a:t>
            </a:r>
            <a:r>
              <a:rPr lang="en-US" sz="2800" dirty="0">
                <a:latin typeface="Andalus" pitchFamily="18" charset="-78"/>
                <a:cs typeface="Andalus" pitchFamily="18" charset="-78"/>
              </a:rPr>
              <a:t> in the presence of some conditions like </a:t>
            </a:r>
            <a:r>
              <a:rPr lang="en-US" sz="2800" b="1" dirty="0">
                <a:latin typeface="Andalus" pitchFamily="18" charset="-78"/>
                <a:cs typeface="Andalus" pitchFamily="18" charset="-78"/>
              </a:rPr>
              <a:t>sepsis</a:t>
            </a:r>
            <a:r>
              <a:rPr lang="en-US" sz="2800" dirty="0">
                <a:latin typeface="Andalus" pitchFamily="18" charset="-78"/>
                <a:cs typeface="Andalus" pitchFamily="18" charset="-78"/>
              </a:rPr>
              <a:t>, </a:t>
            </a:r>
            <a:r>
              <a:rPr lang="en-US" sz="2800" b="1" dirty="0">
                <a:latin typeface="Andalus" pitchFamily="18" charset="-78"/>
                <a:cs typeface="Andalus" pitchFamily="18" charset="-78"/>
              </a:rPr>
              <a:t>meningitis</a:t>
            </a:r>
            <a:r>
              <a:rPr lang="en-US" sz="2800" dirty="0">
                <a:latin typeface="Andalus" pitchFamily="18" charset="-78"/>
                <a:cs typeface="Andalus" pitchFamily="18" charset="-78"/>
              </a:rPr>
              <a:t>, and prematurity .</a:t>
            </a:r>
          </a:p>
          <a:p>
            <a:pPr algn="l" rtl="0"/>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23520186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spTree>
    <p:extLst>
      <p:ext uri="{BB962C8B-B14F-4D97-AF65-F5344CB8AC3E}">
        <p14:creationId xmlns:p14="http://schemas.microsoft.com/office/powerpoint/2010/main" val="23461237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endParaRPr lang="en-US"/>
          </a:p>
        </p:txBody>
      </p:sp>
    </p:spTree>
    <p:extLst>
      <p:ext uri="{BB962C8B-B14F-4D97-AF65-F5344CB8AC3E}">
        <p14:creationId xmlns:p14="http://schemas.microsoft.com/office/powerpoint/2010/main" val="4039408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Bronchiolitis</a:t>
            </a:r>
            <a:endParaRPr lang="ar-IQ" dirty="0">
              <a:latin typeface="Andalus" pitchFamily="18" charset="-78"/>
              <a:cs typeface="Andalus" pitchFamily="18" charset="-78"/>
            </a:endParaRPr>
          </a:p>
        </p:txBody>
      </p:sp>
      <p:graphicFrame>
        <p:nvGraphicFramePr>
          <p:cNvPr id="10" name="Content Placeholder 9"/>
          <p:cNvGraphicFramePr>
            <a:graphicFrameLocks noGrp="1"/>
          </p:cNvGraphicFramePr>
          <p:nvPr>
            <p:ph idx="1"/>
          </p:nvPr>
        </p:nvGraphicFramePr>
        <p:xfrm>
          <a:off x="457200" y="3722973"/>
          <a:ext cx="8229600" cy="280416"/>
        </p:xfrm>
        <a:graphic>
          <a:graphicData uri="http://schemas.openxmlformats.org/drawingml/2006/table">
            <a:tbl>
              <a:tblPr firstRow="1" firstCol="1" bandRow="1"/>
              <a:tblGrid>
                <a:gridCol w="8229600"/>
              </a:tblGrid>
              <a:tr h="0">
                <a:tc>
                  <a:txBody>
                    <a:bodyPr/>
                    <a:lstStyle/>
                    <a:p>
                      <a:pPr algn="just" rtl="0">
                        <a:lnSpc>
                          <a:spcPct val="115000"/>
                        </a:lnSpc>
                        <a:spcAft>
                          <a:spcPts val="0"/>
                        </a:spcAft>
                      </a:pPr>
                      <a:r>
                        <a:rPr lang="en-US" sz="1600" b="1">
                          <a:solidFill>
                            <a:srgbClr val="0070C0"/>
                          </a:solidFill>
                          <a:effectLst/>
                          <a:latin typeface="Times-Roman"/>
                          <a:ea typeface="Calibri"/>
                          <a:cs typeface="Times-Roman"/>
                        </a:rPr>
                        <a:t>1-Bronchiolitis</a:t>
                      </a:r>
                      <a:r>
                        <a:rPr lang="en-US" sz="1600" b="1">
                          <a:effectLst/>
                          <a:latin typeface="Times-Roman"/>
                          <a:ea typeface="Calibri"/>
                          <a:cs typeface="Times-Roman"/>
                        </a:rPr>
                        <a:t> </a:t>
                      </a:r>
                      <a:endParaRPr lang="en-US" sz="1100">
                        <a:effectLst/>
                        <a:latin typeface="Calibri"/>
                        <a:ea typeface="Calibri"/>
                        <a:cs typeface="Arial"/>
                      </a:endParaRPr>
                    </a:p>
                  </a:txBody>
                  <a:tcPr marL="0" marR="0" marT="0" marB="0" anchor="ctr">
                    <a:lnL>
                      <a:noFill/>
                    </a:lnL>
                    <a:lnR>
                      <a:noFill/>
                    </a:lnR>
                    <a:lnT>
                      <a:noFill/>
                    </a:lnT>
                    <a:lnB>
                      <a:noFill/>
                    </a:lnB>
                    <a:solidFill>
                      <a:srgbClr val="FFFFFF"/>
                    </a:solidFill>
                  </a:tcPr>
                </a:tc>
              </a:tr>
            </a:tbl>
          </a:graphicData>
        </a:graphic>
      </p:graphicFrame>
      <p:graphicFrame>
        <p:nvGraphicFramePr>
          <p:cNvPr id="11" name="Table 10"/>
          <p:cNvGraphicFramePr>
            <a:graphicFrameLocks noGrp="1"/>
          </p:cNvGraphicFramePr>
          <p:nvPr/>
        </p:nvGraphicFramePr>
        <p:xfrm>
          <a:off x="457200" y="3758025"/>
          <a:ext cx="8229600" cy="210312"/>
        </p:xfrm>
        <a:graphic>
          <a:graphicData uri="http://schemas.openxmlformats.org/drawingml/2006/table">
            <a:tbl>
              <a:tblPr firstRow="1" firstCol="1" bandRow="1"/>
              <a:tblGrid>
                <a:gridCol w="8229600"/>
              </a:tblGrid>
              <a:tr h="0">
                <a:tc>
                  <a:txBody>
                    <a:bodyPr/>
                    <a:lstStyle/>
                    <a:p>
                      <a:pPr algn="just" rtl="0">
                        <a:lnSpc>
                          <a:spcPct val="115000"/>
                        </a:lnSpc>
                        <a:spcAft>
                          <a:spcPts val="0"/>
                        </a:spcAft>
                      </a:pPr>
                      <a:endParaRPr lang="en-US" sz="1200">
                        <a:effectLst/>
                        <a:latin typeface="Times New Roman"/>
                        <a:ea typeface="Times New Roman"/>
                        <a:cs typeface="Arial"/>
                      </a:endParaRPr>
                    </a:p>
                  </a:txBody>
                  <a:tcPr marL="0" marR="0" marT="0" marB="0" anchor="ctr">
                    <a:lnL>
                      <a:noFill/>
                    </a:lnL>
                    <a:lnR>
                      <a:noFill/>
                    </a:lnR>
                    <a:lnT>
                      <a:noFill/>
                    </a:lnT>
                    <a:lnB>
                      <a:noFill/>
                    </a:lnB>
                    <a:solidFill>
                      <a:srgbClr val="FFFFFF"/>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123163615"/>
              </p:ext>
            </p:extLst>
          </p:nvPr>
        </p:nvGraphicFramePr>
        <p:xfrm>
          <a:off x="467544" y="1844824"/>
          <a:ext cx="8219256" cy="4907280"/>
        </p:xfrm>
        <a:graphic>
          <a:graphicData uri="http://schemas.openxmlformats.org/drawingml/2006/table">
            <a:tbl>
              <a:tblPr firstRow="1" firstCol="1" bandRow="1"/>
              <a:tblGrid>
                <a:gridCol w="8219256"/>
              </a:tblGrid>
              <a:tr h="3960440">
                <a:tc>
                  <a:txBody>
                    <a:bodyPr/>
                    <a:lstStyle/>
                    <a:p>
                      <a:pPr marL="342900" lvl="0" indent="-342900" algn="just" rtl="0">
                        <a:lnSpc>
                          <a:spcPct val="115000"/>
                        </a:lnSpc>
                        <a:spcAft>
                          <a:spcPts val="0"/>
                        </a:spcAft>
                        <a:buClr>
                          <a:schemeClr val="accent1"/>
                        </a:buClr>
                        <a:buFont typeface="Wingdings"/>
                        <a:buChar char=""/>
                      </a:pPr>
                      <a:r>
                        <a:rPr lang="en-US" sz="2800" b="1" dirty="0">
                          <a:effectLst/>
                          <a:latin typeface="Andalus" pitchFamily="18" charset="-78"/>
                          <a:ea typeface="Times New Roman"/>
                          <a:cs typeface="Andalus" pitchFamily="18" charset="-78"/>
                        </a:rPr>
                        <a:t>Bronchiolitis, </a:t>
                      </a:r>
                      <a:r>
                        <a:rPr lang="en-US" sz="2800" dirty="0">
                          <a:effectLst/>
                          <a:latin typeface="Andalus" pitchFamily="18" charset="-78"/>
                          <a:ea typeface="Times New Roman"/>
                          <a:cs typeface="Andalus" pitchFamily="18" charset="-78"/>
                        </a:rPr>
                        <a:t>a lower respiratory tract infection (LRTI) that primarily affects the small airways (bronchioles), is a common cause of illness and hospitalization in infants and young children.</a:t>
                      </a:r>
                      <a:endParaRPr lang="en-US" sz="2800" dirty="0">
                        <a:effectLst/>
                        <a:latin typeface="Andalus" pitchFamily="18" charset="-78"/>
                        <a:ea typeface="Calibri"/>
                        <a:cs typeface="Andalus" pitchFamily="18" charset="-78"/>
                      </a:endParaRPr>
                    </a:p>
                    <a:p>
                      <a:pPr marL="342900" lvl="0" indent="-342900" algn="just" rtl="0">
                        <a:lnSpc>
                          <a:spcPct val="115000"/>
                        </a:lnSpc>
                        <a:spcAft>
                          <a:spcPts val="0"/>
                        </a:spcAft>
                        <a:buClr>
                          <a:schemeClr val="accent1"/>
                        </a:buClr>
                        <a:buFont typeface="Wingdings"/>
                        <a:buChar char=""/>
                      </a:pPr>
                      <a:r>
                        <a:rPr lang="en-US" sz="2800" dirty="0">
                          <a:effectLst/>
                          <a:latin typeface="Andalus" pitchFamily="18" charset="-78"/>
                          <a:ea typeface="Times New Roman"/>
                          <a:cs typeface="Andalus" pitchFamily="18" charset="-78"/>
                        </a:rPr>
                        <a:t>Bronchiolitis is seasonal, with </a:t>
                      </a:r>
                      <a:r>
                        <a:rPr lang="en-US" sz="2800" b="1" dirty="0">
                          <a:effectLst/>
                          <a:latin typeface="Andalus" pitchFamily="18" charset="-78"/>
                          <a:ea typeface="Times New Roman"/>
                          <a:cs typeface="Andalus" pitchFamily="18" charset="-78"/>
                        </a:rPr>
                        <a:t>peak activity</a:t>
                      </a:r>
                      <a:r>
                        <a:rPr lang="en-US" sz="2800" dirty="0">
                          <a:effectLst/>
                          <a:latin typeface="Andalus" pitchFamily="18" charset="-78"/>
                          <a:ea typeface="Times New Roman"/>
                          <a:cs typeface="Andalus" pitchFamily="18" charset="-78"/>
                        </a:rPr>
                        <a:t> </a:t>
                      </a:r>
                      <a:r>
                        <a:rPr lang="en-US" sz="2800" b="1" dirty="0">
                          <a:effectLst/>
                          <a:latin typeface="Andalus" pitchFamily="18" charset="-78"/>
                          <a:ea typeface="Times New Roman"/>
                          <a:cs typeface="Andalus" pitchFamily="18" charset="-78"/>
                        </a:rPr>
                        <a:t>during winter and early spring</a:t>
                      </a:r>
                      <a:r>
                        <a:rPr lang="en-US" sz="2800" dirty="0">
                          <a:effectLst/>
                          <a:latin typeface="Andalus" pitchFamily="18" charset="-78"/>
                          <a:ea typeface="Times New Roman"/>
                          <a:cs typeface="Andalus" pitchFamily="18" charset="-78"/>
                        </a:rPr>
                        <a:t>.</a:t>
                      </a:r>
                      <a:endParaRPr lang="en-US" sz="2800" dirty="0">
                        <a:effectLst/>
                        <a:latin typeface="Andalus" pitchFamily="18" charset="-78"/>
                        <a:ea typeface="Calibri"/>
                        <a:cs typeface="Andalus" pitchFamily="18" charset="-78"/>
                      </a:endParaRPr>
                    </a:p>
                    <a:p>
                      <a:pPr marL="457200" lvl="0" indent="-457200" algn="just" rtl="0">
                        <a:lnSpc>
                          <a:spcPct val="115000"/>
                        </a:lnSpc>
                        <a:spcAft>
                          <a:spcPts val="0"/>
                        </a:spcAft>
                        <a:buClr>
                          <a:schemeClr val="accent1"/>
                        </a:buClr>
                        <a:buFont typeface="Wingdings" pitchFamily="2" charset="2"/>
                        <a:buChar char="v"/>
                      </a:pPr>
                      <a:r>
                        <a:rPr lang="en-US" sz="2800" dirty="0">
                          <a:effectLst/>
                          <a:latin typeface="Andalus" pitchFamily="18" charset="-78"/>
                          <a:ea typeface="Times New Roman"/>
                          <a:cs typeface="Andalus" pitchFamily="18" charset="-78"/>
                        </a:rPr>
                        <a:t>Bronchiolitis occurs almost </a:t>
                      </a:r>
                      <a:r>
                        <a:rPr lang="en-US" sz="2800" b="1" dirty="0">
                          <a:effectLst/>
                          <a:latin typeface="Andalus" pitchFamily="18" charset="-78"/>
                          <a:ea typeface="Times New Roman"/>
                          <a:cs typeface="Andalus" pitchFamily="18" charset="-78"/>
                        </a:rPr>
                        <a:t>exclusively during the first 2 years of life</a:t>
                      </a:r>
                      <a:r>
                        <a:rPr lang="en-US" sz="2800" dirty="0">
                          <a:effectLst/>
                          <a:latin typeface="Andalus" pitchFamily="18" charset="-78"/>
                          <a:ea typeface="Times New Roman"/>
                          <a:cs typeface="Andalus" pitchFamily="18" charset="-78"/>
                        </a:rPr>
                        <a:t>, with a peak age at 2 to 6 months.</a:t>
                      </a:r>
                      <a:endParaRPr lang="en-US" sz="2800" dirty="0">
                        <a:effectLst/>
                        <a:latin typeface="Andalus" pitchFamily="18" charset="-78"/>
                        <a:ea typeface="Calibri"/>
                        <a:cs typeface="Andalus" pitchFamily="18" charset="-78"/>
                      </a:endParaRPr>
                    </a:p>
                    <a:p>
                      <a:pPr marL="342900" lvl="0" indent="-342900" algn="just" rtl="0">
                        <a:lnSpc>
                          <a:spcPct val="115000"/>
                        </a:lnSpc>
                        <a:spcAft>
                          <a:spcPts val="0"/>
                        </a:spcAft>
                        <a:buClr>
                          <a:schemeClr val="accent1"/>
                        </a:buClr>
                        <a:buFont typeface="Wingdings"/>
                        <a:buChar char=""/>
                      </a:pPr>
                      <a:r>
                        <a:rPr lang="en-US" sz="2800" dirty="0">
                          <a:effectLst/>
                          <a:latin typeface="Andalus" pitchFamily="18" charset="-78"/>
                          <a:ea typeface="Times New Roman"/>
                          <a:cs typeface="Andalus" pitchFamily="18" charset="-78"/>
                        </a:rPr>
                        <a:t>Acute bronchiolitis is characterized by bronchiolar </a:t>
                      </a:r>
                      <a:r>
                        <a:rPr lang="en-US" sz="2800" b="1" dirty="0">
                          <a:effectLst/>
                          <a:latin typeface="Andalus" pitchFamily="18" charset="-78"/>
                          <a:ea typeface="Times New Roman"/>
                          <a:cs typeface="Andalus" pitchFamily="18" charset="-78"/>
                        </a:rPr>
                        <a:t>obstruction with edema, mucus, and cellular debris</a:t>
                      </a:r>
                      <a:r>
                        <a:rPr lang="en-US" sz="2800" dirty="0">
                          <a:effectLst/>
                          <a:latin typeface="Andalus" pitchFamily="18" charset="-78"/>
                          <a:ea typeface="Times New Roman"/>
                          <a:cs typeface="Andalus" pitchFamily="18" charset="-78"/>
                        </a:rPr>
                        <a:t>.</a:t>
                      </a:r>
                      <a:endParaRPr lang="en-US" sz="2800" dirty="0">
                        <a:effectLst/>
                        <a:latin typeface="Andalus" pitchFamily="18" charset="-78"/>
                        <a:ea typeface="Calibri"/>
                        <a:cs typeface="Andalus" pitchFamily="18" charset="-78"/>
                      </a:endParaRPr>
                    </a:p>
                  </a:txBody>
                  <a:tcPr marL="0" marR="0" marT="0" marB="0" anchor="ctr">
                    <a:lnL>
                      <a:noFill/>
                    </a:lnL>
                    <a:lnR>
                      <a:noFill/>
                    </a:lnR>
                    <a:lnT>
                      <a:noFill/>
                    </a:lnT>
                    <a:lnB>
                      <a:noFill/>
                    </a:lnB>
                    <a:solidFill>
                      <a:srgbClr val="FFFFFF"/>
                    </a:solidFill>
                  </a:tcPr>
                </a:tc>
              </a:tr>
            </a:tbl>
          </a:graphicData>
        </a:graphic>
      </p:graphicFrame>
      <p:sp>
        <p:nvSpPr>
          <p:cNvPr id="13" name="Rectangle 5"/>
          <p:cNvSpPr>
            <a:spLocks noChangeArrowheads="1"/>
          </p:cNvSpPr>
          <p:nvPr/>
        </p:nvSpPr>
        <p:spPr bwMode="auto">
          <a:xfrm>
            <a:off x="457200" y="32496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4" name="AutoShape 5"/>
          <p:cNvSpPr>
            <a:spLocks noChangeAspect="1" noChangeArrowheads="1"/>
          </p:cNvSpPr>
          <p:nvPr/>
        </p:nvSpPr>
        <p:spPr bwMode="auto">
          <a:xfrm>
            <a:off x="457200" y="3249613"/>
            <a:ext cx="19050" cy="3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ar-SA"/>
          </a:p>
        </p:txBody>
      </p:sp>
      <p:sp>
        <p:nvSpPr>
          <p:cNvPr id="15" name="Rectangle 6"/>
          <p:cNvSpPr>
            <a:spLocks noChangeArrowheads="1"/>
          </p:cNvSpPr>
          <p:nvPr/>
        </p:nvSpPr>
        <p:spPr bwMode="auto">
          <a:xfrm>
            <a:off x="457200" y="3706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752910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576064"/>
          </a:xfrm>
        </p:spPr>
        <p:txBody>
          <a:bodyPr>
            <a:normAutofit fontScale="90000"/>
          </a:bodyPr>
          <a:lstStyle/>
          <a:p>
            <a:pPr algn="l"/>
            <a:r>
              <a:rPr lang="en-US" b="1" dirty="0">
                <a:solidFill>
                  <a:srgbClr val="FF0000"/>
                </a:solidFill>
                <a:latin typeface="Andalus" pitchFamily="18" charset="-78"/>
                <a:ea typeface="Calibri"/>
                <a:cs typeface="Andalus" pitchFamily="18" charset="-78"/>
              </a:rPr>
              <a:t>Etiology</a:t>
            </a:r>
            <a:r>
              <a:rPr lang="en-US" sz="3200" dirty="0">
                <a:latin typeface="Andalus" pitchFamily="18" charset="-78"/>
                <a:ea typeface="Calibri"/>
                <a:cs typeface="Andalus" pitchFamily="18" charset="-78"/>
              </a:rPr>
              <a:t/>
            </a:r>
            <a:br>
              <a:rPr lang="en-US" sz="3200" dirty="0">
                <a:latin typeface="Andalus" pitchFamily="18" charset="-78"/>
                <a:ea typeface="Calibri"/>
                <a:cs typeface="Andalus" pitchFamily="18" charset="-78"/>
              </a:rPr>
            </a:br>
            <a:endParaRPr lang="ar-IQ" dirty="0">
              <a:latin typeface="Andalus" pitchFamily="18" charset="-78"/>
              <a:cs typeface="Andalus" pitchFamily="18" charset="-78"/>
            </a:endParaRPr>
          </a:p>
        </p:txBody>
      </p:sp>
      <p:sp>
        <p:nvSpPr>
          <p:cNvPr id="3" name="Content Placeholder 2"/>
          <p:cNvSpPr>
            <a:spLocks noGrp="1"/>
          </p:cNvSpPr>
          <p:nvPr>
            <p:ph idx="1"/>
          </p:nvPr>
        </p:nvSpPr>
        <p:spPr>
          <a:xfrm>
            <a:off x="971600" y="1447800"/>
            <a:ext cx="7962088" cy="4800600"/>
          </a:xfrm>
        </p:spPr>
        <p:txBody>
          <a:bodyPr>
            <a:normAutofit/>
          </a:bodyPr>
          <a:lstStyle/>
          <a:p>
            <a:pPr algn="just" rtl="0">
              <a:lnSpc>
                <a:spcPct val="115000"/>
              </a:lnSpc>
              <a:spcAft>
                <a:spcPts val="0"/>
              </a:spcAft>
            </a:pPr>
            <a:r>
              <a:rPr lang="en-US" sz="2800" dirty="0" smtClean="0">
                <a:latin typeface="Andalus" pitchFamily="18" charset="-78"/>
                <a:ea typeface="Calibri"/>
                <a:cs typeface="Andalus" pitchFamily="18" charset="-78"/>
              </a:rPr>
              <a:t>1-Acute </a:t>
            </a:r>
            <a:r>
              <a:rPr lang="en-US" sz="2800" dirty="0">
                <a:latin typeface="Andalus" pitchFamily="18" charset="-78"/>
                <a:ea typeface="Calibri"/>
                <a:cs typeface="Andalus" pitchFamily="18" charset="-78"/>
              </a:rPr>
              <a:t>bronchiolitis is predominantly a viral disease. </a:t>
            </a:r>
            <a:r>
              <a:rPr lang="en-US" sz="2800" b="1" dirty="0">
                <a:latin typeface="Andalus" pitchFamily="18" charset="-78"/>
                <a:ea typeface="Calibri"/>
                <a:cs typeface="Andalus" pitchFamily="18" charset="-78"/>
              </a:rPr>
              <a:t>Respiratory syncytial virus (RSV)</a:t>
            </a:r>
            <a:r>
              <a:rPr lang="en-US" sz="2800" dirty="0">
                <a:latin typeface="Andalus" pitchFamily="18" charset="-78"/>
                <a:ea typeface="Calibri"/>
                <a:cs typeface="Andalus" pitchFamily="18" charset="-78"/>
              </a:rPr>
              <a:t> is responsible for more than 50% of cases</a:t>
            </a:r>
            <a:r>
              <a:rPr lang="en-US" sz="2800" dirty="0">
                <a:latin typeface="Andalus" pitchFamily="18" charset="-78"/>
                <a:ea typeface="Times New Roman"/>
                <a:cs typeface="Andalus" pitchFamily="18" charset="-78"/>
              </a:rPr>
              <a:t>.</a:t>
            </a:r>
            <a:r>
              <a:rPr lang="en-US" sz="2800" dirty="0">
                <a:latin typeface="Andalus" pitchFamily="18" charset="-78"/>
                <a:ea typeface="Calibri"/>
                <a:cs typeface="Andalus" pitchFamily="18" charset="-78"/>
              </a:rPr>
              <a:t> </a:t>
            </a:r>
          </a:p>
          <a:p>
            <a:pPr marL="0" indent="0" algn="just" rtl="0">
              <a:lnSpc>
                <a:spcPct val="115000"/>
              </a:lnSpc>
              <a:spcAft>
                <a:spcPts val="0"/>
              </a:spcAft>
              <a:buNone/>
            </a:pPr>
            <a:endParaRPr lang="en-US" sz="2800" dirty="0">
              <a:latin typeface="Andalus" pitchFamily="18" charset="-78"/>
              <a:ea typeface="Calibri"/>
              <a:cs typeface="Andalus" pitchFamily="18" charset="-78"/>
            </a:endParaRPr>
          </a:p>
          <a:p>
            <a:pPr algn="just" rtl="0">
              <a:lnSpc>
                <a:spcPct val="115000"/>
              </a:lnSpc>
              <a:spcAft>
                <a:spcPts val="0"/>
              </a:spcAft>
            </a:pPr>
            <a:r>
              <a:rPr lang="en-US" sz="2800" dirty="0">
                <a:latin typeface="Andalus" pitchFamily="18" charset="-78"/>
                <a:ea typeface="Calibri"/>
                <a:cs typeface="Andalus" pitchFamily="18" charset="-78"/>
              </a:rPr>
              <a:t>2-Other agents include </a:t>
            </a:r>
            <a:r>
              <a:rPr lang="en-US" sz="2800" dirty="0" err="1">
                <a:latin typeface="Andalus" pitchFamily="18" charset="-78"/>
                <a:ea typeface="Calibri"/>
                <a:cs typeface="Andalus" pitchFamily="18" charset="-78"/>
              </a:rPr>
              <a:t>parainfluenza</a:t>
            </a:r>
            <a:r>
              <a:rPr lang="en-US" sz="2800" dirty="0">
                <a:latin typeface="Andalus" pitchFamily="18" charset="-78"/>
                <a:ea typeface="Calibri"/>
                <a:cs typeface="Andalus" pitchFamily="18" charset="-78"/>
              </a:rPr>
              <a:t>, adenovirus, </a:t>
            </a:r>
            <a:r>
              <a:rPr lang="en-US" sz="2800" i="1" dirty="0">
                <a:latin typeface="Andalus" pitchFamily="18" charset="-78"/>
                <a:ea typeface="Calibri"/>
                <a:cs typeface="Andalus" pitchFamily="18" charset="-78"/>
              </a:rPr>
              <a:t>Mycoplasma,</a:t>
            </a:r>
            <a:r>
              <a:rPr lang="en-US" sz="2800" dirty="0">
                <a:latin typeface="Andalus" pitchFamily="18" charset="-78"/>
                <a:ea typeface="Calibri"/>
                <a:cs typeface="Andalus" pitchFamily="18" charset="-78"/>
              </a:rPr>
              <a:t> and occasionally other viruses</a:t>
            </a:r>
            <a:r>
              <a:rPr lang="en-US" sz="2800" dirty="0">
                <a:latin typeface="Andalus" pitchFamily="18" charset="-78"/>
                <a:ea typeface="Times New Roman"/>
                <a:cs typeface="Andalus" pitchFamily="18" charset="-78"/>
              </a:rPr>
              <a:t>.</a:t>
            </a:r>
            <a:endParaRPr lang="en-US" sz="2800" dirty="0">
              <a:latin typeface="Andalus" pitchFamily="18" charset="-78"/>
              <a:ea typeface="Calibri"/>
              <a:cs typeface="Andalus" pitchFamily="18" charset="-78"/>
            </a:endParaRP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3239454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ndalus" pitchFamily="18" charset="-78"/>
                <a:cs typeface="Andalus" pitchFamily="18" charset="-78"/>
              </a:rPr>
              <a:t>Clinical Manifestation</a:t>
            </a:r>
            <a:endParaRPr lang="ar-IQ" dirty="0">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just" rtl="0">
              <a:lnSpc>
                <a:spcPct val="115000"/>
              </a:lnSpc>
              <a:spcAft>
                <a:spcPts val="0"/>
              </a:spcAft>
            </a:pPr>
            <a:r>
              <a:rPr lang="en-US" sz="2400" dirty="0" smtClean="0">
                <a:latin typeface="Andalus" pitchFamily="18" charset="-78"/>
                <a:ea typeface="Calibri"/>
                <a:cs typeface="Andalus" pitchFamily="18" charset="-78"/>
              </a:rPr>
              <a:t>The </a:t>
            </a:r>
            <a:r>
              <a:rPr lang="en-US" sz="2400" dirty="0">
                <a:latin typeface="Andalus" pitchFamily="18" charset="-78"/>
                <a:ea typeface="Calibri"/>
                <a:cs typeface="Andalus" pitchFamily="18" charset="-78"/>
              </a:rPr>
              <a:t>infant first develops a mild upper respiratory tract infection with </a:t>
            </a:r>
            <a:r>
              <a:rPr lang="en-US" sz="2400" b="1" dirty="0">
                <a:latin typeface="Andalus" pitchFamily="18" charset="-78"/>
                <a:ea typeface="Calibri"/>
                <a:cs typeface="Andalus" pitchFamily="18" charset="-78"/>
              </a:rPr>
              <a:t>sneezing and clear rhinorrhea</a:t>
            </a:r>
            <a:r>
              <a:rPr lang="en-US" sz="2400" dirty="0">
                <a:latin typeface="Andalus" pitchFamily="18" charset="-78"/>
                <a:ea typeface="Calibri"/>
                <a:cs typeface="Andalus" pitchFamily="18" charset="-78"/>
              </a:rPr>
              <a:t>. This may be accompanied by diminished appetite and fever</a:t>
            </a:r>
            <a:r>
              <a:rPr lang="en-US" sz="2400" dirty="0">
                <a:latin typeface="Andalus" pitchFamily="18" charset="-78"/>
                <a:ea typeface="Times New Roman"/>
                <a:cs typeface="Andalus" pitchFamily="18" charset="-78"/>
              </a:rPr>
              <a:t>.</a:t>
            </a:r>
            <a:endParaRPr lang="en-US" sz="2400" dirty="0">
              <a:latin typeface="Andalus" pitchFamily="18" charset="-78"/>
              <a:ea typeface="Calibri"/>
              <a:cs typeface="Andalus" pitchFamily="18" charset="-78"/>
            </a:endParaRPr>
          </a:p>
          <a:p>
            <a:pPr algn="just" rtl="0">
              <a:lnSpc>
                <a:spcPct val="115000"/>
              </a:lnSpc>
              <a:spcAft>
                <a:spcPts val="0"/>
              </a:spcAft>
            </a:pPr>
            <a:r>
              <a:rPr lang="en-US" sz="2400" dirty="0" smtClean="0">
                <a:latin typeface="Andalus" pitchFamily="18" charset="-78"/>
                <a:ea typeface="Calibri"/>
                <a:cs typeface="Andalus" pitchFamily="18" charset="-78"/>
              </a:rPr>
              <a:t>Gradually</a:t>
            </a:r>
            <a:r>
              <a:rPr lang="en-US" sz="2400" dirty="0">
                <a:latin typeface="Andalus" pitchFamily="18" charset="-78"/>
                <a:ea typeface="Calibri"/>
                <a:cs typeface="Andalus" pitchFamily="18" charset="-78"/>
              </a:rPr>
              <a:t>, respiratory distress ensues, with paroxysmal </a:t>
            </a:r>
            <a:r>
              <a:rPr lang="en-US" sz="2400" b="1" dirty="0">
                <a:latin typeface="Andalus" pitchFamily="18" charset="-78"/>
                <a:ea typeface="Calibri"/>
                <a:cs typeface="Andalus" pitchFamily="18" charset="-78"/>
              </a:rPr>
              <a:t>wheezy cough</a:t>
            </a:r>
            <a:r>
              <a:rPr lang="en-US" sz="2400" dirty="0">
                <a:latin typeface="Andalus" pitchFamily="18" charset="-78"/>
                <a:ea typeface="Calibri"/>
                <a:cs typeface="Andalus" pitchFamily="18" charset="-78"/>
              </a:rPr>
              <a:t>, </a:t>
            </a:r>
            <a:r>
              <a:rPr lang="en-US" sz="2400" b="1" dirty="0">
                <a:latin typeface="Andalus" pitchFamily="18" charset="-78"/>
                <a:ea typeface="Calibri"/>
                <a:cs typeface="Andalus" pitchFamily="18" charset="-78"/>
              </a:rPr>
              <a:t>dyspnea</a:t>
            </a:r>
            <a:r>
              <a:rPr lang="en-US" sz="2400" dirty="0">
                <a:latin typeface="Andalus" pitchFamily="18" charset="-78"/>
                <a:ea typeface="Calibri"/>
                <a:cs typeface="Andalus" pitchFamily="18" charset="-78"/>
              </a:rPr>
              <a:t>, and </a:t>
            </a:r>
            <a:r>
              <a:rPr lang="en-US" sz="2400" b="1" dirty="0">
                <a:latin typeface="Andalus" pitchFamily="18" charset="-78"/>
                <a:ea typeface="Calibri"/>
                <a:cs typeface="Andalus" pitchFamily="18" charset="-78"/>
              </a:rPr>
              <a:t>irritability</a:t>
            </a:r>
            <a:r>
              <a:rPr lang="en-US" sz="2400" dirty="0">
                <a:latin typeface="Andalus" pitchFamily="18" charset="-78"/>
                <a:ea typeface="Calibri"/>
                <a:cs typeface="Andalus" pitchFamily="18" charset="-78"/>
              </a:rPr>
              <a:t>. The infant is often </a:t>
            </a:r>
            <a:r>
              <a:rPr lang="en-US" sz="2400" b="1" dirty="0" err="1">
                <a:latin typeface="Andalus" pitchFamily="18" charset="-78"/>
                <a:ea typeface="Calibri"/>
                <a:cs typeface="Andalus" pitchFamily="18" charset="-78"/>
              </a:rPr>
              <a:t>tachypneic</a:t>
            </a:r>
            <a:r>
              <a:rPr lang="en-US" sz="2400" dirty="0">
                <a:latin typeface="Andalus" pitchFamily="18" charset="-78"/>
                <a:ea typeface="Calibri"/>
                <a:cs typeface="Andalus" pitchFamily="18" charset="-78"/>
              </a:rPr>
              <a:t>, which interferes with feeding</a:t>
            </a:r>
            <a:r>
              <a:rPr lang="en-US" sz="2400" dirty="0">
                <a:latin typeface="Andalus" pitchFamily="18" charset="-78"/>
                <a:ea typeface="Times New Roman"/>
                <a:cs typeface="Andalus" pitchFamily="18" charset="-78"/>
              </a:rPr>
              <a:t>.</a:t>
            </a:r>
            <a:endParaRPr lang="en-US" sz="2400" dirty="0">
              <a:latin typeface="Andalus" pitchFamily="18" charset="-78"/>
              <a:ea typeface="Calibri"/>
              <a:cs typeface="Andalus" pitchFamily="18" charset="-78"/>
            </a:endParaRPr>
          </a:p>
          <a:p>
            <a:pPr algn="just" rtl="0">
              <a:lnSpc>
                <a:spcPct val="115000"/>
              </a:lnSpc>
              <a:spcAft>
                <a:spcPts val="0"/>
              </a:spcAft>
            </a:pPr>
            <a:r>
              <a:rPr lang="en-US" sz="2400" dirty="0" smtClean="0">
                <a:latin typeface="Andalus" pitchFamily="18" charset="-78"/>
                <a:ea typeface="Times New Roman"/>
                <a:cs typeface="Andalus" pitchFamily="18" charset="-78"/>
              </a:rPr>
              <a:t>As </a:t>
            </a:r>
            <a:r>
              <a:rPr lang="en-US" sz="2400" dirty="0">
                <a:latin typeface="Andalus" pitchFamily="18" charset="-78"/>
                <a:ea typeface="Times New Roman"/>
                <a:cs typeface="Andalus" pitchFamily="18" charset="-78"/>
              </a:rPr>
              <a:t>a result of limited oral intake due to coughing combined with fever, infants are frequently </a:t>
            </a:r>
            <a:r>
              <a:rPr lang="en-US" sz="2400" b="1" dirty="0">
                <a:latin typeface="Andalus" pitchFamily="18" charset="-78"/>
                <a:ea typeface="Times New Roman"/>
                <a:cs typeface="Andalus" pitchFamily="18" charset="-78"/>
              </a:rPr>
              <a:t>dehydrated</a:t>
            </a:r>
            <a:r>
              <a:rPr lang="en-US" sz="2400" dirty="0" smtClean="0">
                <a:latin typeface="Andalus" pitchFamily="18" charset="-78"/>
                <a:ea typeface="Times New Roman"/>
                <a:cs typeface="Andalus" pitchFamily="18" charset="-78"/>
              </a:rPr>
              <a:t>.</a:t>
            </a:r>
            <a:r>
              <a:rPr lang="en-US" sz="2400" b="1" dirty="0">
                <a:solidFill>
                  <a:srgbClr val="FF0000"/>
                </a:solidFill>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pPr algn="l"/>
            <a:endParaRPr lang="ar-IQ" sz="2400" dirty="0">
              <a:latin typeface="Andalus" pitchFamily="18" charset="-78"/>
              <a:cs typeface="Andalus" pitchFamily="18" charset="-78"/>
            </a:endParaRPr>
          </a:p>
        </p:txBody>
      </p:sp>
    </p:spTree>
    <p:extLst>
      <p:ext uri="{BB962C8B-B14F-4D97-AF65-F5344CB8AC3E}">
        <p14:creationId xmlns:p14="http://schemas.microsoft.com/office/powerpoint/2010/main" val="1996888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srgbClr val="FF0000"/>
                </a:solidFill>
                <a:latin typeface="Andalus" pitchFamily="18" charset="-78"/>
                <a:ea typeface="Calibri"/>
                <a:cs typeface="Andalus" pitchFamily="18" charset="-78"/>
              </a:rPr>
              <a:t>Diagnosis</a:t>
            </a:r>
            <a:r>
              <a:rPr lang="en-US" sz="3200" dirty="0">
                <a:latin typeface="Andalus" pitchFamily="18" charset="-78"/>
                <a:ea typeface="Calibri"/>
                <a:cs typeface="Andalus" pitchFamily="18" charset="-78"/>
              </a:rPr>
              <a:t/>
            </a:r>
            <a:br>
              <a:rPr lang="en-US" sz="3200" dirty="0">
                <a:latin typeface="Andalus" pitchFamily="18" charset="-78"/>
                <a:ea typeface="Calibri"/>
                <a:cs typeface="Andalus" pitchFamily="18" charset="-78"/>
              </a:rPr>
            </a:br>
            <a:endParaRPr lang="ar-IQ" dirty="0">
              <a:latin typeface="Andalus" pitchFamily="18" charset="-78"/>
              <a:cs typeface="Andalus" pitchFamily="18" charset="-78"/>
            </a:endParaRPr>
          </a:p>
        </p:txBody>
      </p:sp>
      <p:sp>
        <p:nvSpPr>
          <p:cNvPr id="3" name="Content Placeholder 2"/>
          <p:cNvSpPr>
            <a:spLocks noGrp="1"/>
          </p:cNvSpPr>
          <p:nvPr>
            <p:ph idx="1"/>
          </p:nvPr>
        </p:nvSpPr>
        <p:spPr/>
        <p:txBody>
          <a:bodyPr/>
          <a:lstStyle/>
          <a:p>
            <a:pPr algn="just" rtl="0">
              <a:lnSpc>
                <a:spcPct val="115000"/>
              </a:lnSpc>
              <a:spcAft>
                <a:spcPts val="0"/>
              </a:spcAft>
            </a:pPr>
            <a:r>
              <a:rPr lang="en-US" dirty="0" smtClean="0">
                <a:latin typeface="Andalus" pitchFamily="18" charset="-78"/>
                <a:ea typeface="Times New Roman"/>
                <a:cs typeface="Andalus" pitchFamily="18" charset="-78"/>
              </a:rPr>
              <a:t>The </a:t>
            </a:r>
            <a:r>
              <a:rPr lang="en-US" dirty="0">
                <a:latin typeface="Andalus" pitchFamily="18" charset="-78"/>
                <a:ea typeface="Times New Roman"/>
                <a:cs typeface="Andalus" pitchFamily="18" charset="-78"/>
              </a:rPr>
              <a:t>diagnosis of bronchiolitis is based primarily on </a:t>
            </a:r>
            <a:r>
              <a:rPr lang="en-US" b="1" dirty="0">
                <a:latin typeface="Andalus" pitchFamily="18" charset="-78"/>
                <a:ea typeface="Times New Roman"/>
                <a:cs typeface="Andalus" pitchFamily="18" charset="-78"/>
              </a:rPr>
              <a:t>history and clinical findings</a:t>
            </a:r>
            <a:r>
              <a:rPr lang="en-US" dirty="0">
                <a:latin typeface="Andalus" pitchFamily="18" charset="-78"/>
                <a:ea typeface="Times New Roman"/>
                <a:cs typeface="Andalus" pitchFamily="18" charset="-78"/>
              </a:rPr>
              <a:t> .</a:t>
            </a:r>
            <a:endParaRPr lang="en-US" sz="2400" dirty="0">
              <a:latin typeface="Andalus" pitchFamily="18" charset="-78"/>
              <a:ea typeface="Calibri"/>
              <a:cs typeface="Andalus" pitchFamily="18" charset="-78"/>
            </a:endParaRPr>
          </a:p>
          <a:p>
            <a:endParaRPr lang="ar-IQ" dirty="0">
              <a:latin typeface="Andalus" pitchFamily="18" charset="-78"/>
              <a:cs typeface="Andalus" pitchFamily="18" charset="-78"/>
            </a:endParaRPr>
          </a:p>
        </p:txBody>
      </p:sp>
    </p:spTree>
    <p:extLst>
      <p:ext uri="{BB962C8B-B14F-4D97-AF65-F5344CB8AC3E}">
        <p14:creationId xmlns:p14="http://schemas.microsoft.com/office/powerpoint/2010/main" val="34403363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824720" y="1484784"/>
            <a:ext cx="4319280"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484783"/>
            <a:ext cx="4425843" cy="4425843"/>
          </a:xfrm>
          <a:prstGeom prst="rect">
            <a:avLst/>
          </a:prstGeom>
        </p:spPr>
      </p:pic>
    </p:spTree>
    <p:extLst>
      <p:ext uri="{BB962C8B-B14F-4D97-AF65-F5344CB8AC3E}">
        <p14:creationId xmlns:p14="http://schemas.microsoft.com/office/powerpoint/2010/main" val="62007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Treatment </a:t>
            </a:r>
            <a:endParaRPr lang="ar-IQ" dirty="0">
              <a:latin typeface="Andalus" pitchFamily="18" charset="-78"/>
              <a:cs typeface="Andalus" pitchFamily="18" charset="-78"/>
            </a:endParaRPr>
          </a:p>
        </p:txBody>
      </p:sp>
      <p:sp>
        <p:nvSpPr>
          <p:cNvPr id="3" name="Content Placeholder 2"/>
          <p:cNvSpPr>
            <a:spLocks noGrp="1"/>
          </p:cNvSpPr>
          <p:nvPr>
            <p:ph idx="1"/>
          </p:nvPr>
        </p:nvSpPr>
        <p:spPr>
          <a:xfrm>
            <a:off x="827584" y="1447800"/>
            <a:ext cx="8106104" cy="4800600"/>
          </a:xfrm>
        </p:spPr>
        <p:txBody>
          <a:bodyPr>
            <a:normAutofit/>
          </a:bodyPr>
          <a:lstStyle/>
          <a:p>
            <a:pPr algn="l" rtl="0"/>
            <a:r>
              <a:rPr lang="en-US" sz="2800" dirty="0">
                <a:solidFill>
                  <a:srgbClr val="000000"/>
                </a:solidFill>
                <a:latin typeface="Andalus" pitchFamily="18" charset="-78"/>
                <a:ea typeface="Calibri"/>
                <a:cs typeface="Andalus" pitchFamily="18" charset="-78"/>
              </a:rPr>
              <a:t>The mainstay of treatment is </a:t>
            </a:r>
            <a:r>
              <a:rPr lang="en-US" sz="2800" b="1" dirty="0">
                <a:solidFill>
                  <a:srgbClr val="000000"/>
                </a:solidFill>
                <a:latin typeface="Andalus" pitchFamily="18" charset="-78"/>
                <a:ea typeface="Calibri"/>
                <a:cs typeface="Andalus" pitchFamily="18" charset="-78"/>
              </a:rPr>
              <a:t>supportive</a:t>
            </a:r>
            <a:r>
              <a:rPr lang="en-US" sz="2800" dirty="0">
                <a:solidFill>
                  <a:srgbClr val="000000"/>
                </a:solidFill>
                <a:latin typeface="Andalus" pitchFamily="18" charset="-78"/>
                <a:ea typeface="Calibri"/>
                <a:cs typeface="Andalus" pitchFamily="18" charset="-78"/>
              </a:rPr>
              <a:t>. Therapy of bronchiolitis primarily consists of administration of supplemental </a:t>
            </a:r>
            <a:r>
              <a:rPr lang="en-US" sz="2800" b="1" dirty="0">
                <a:solidFill>
                  <a:srgbClr val="000000"/>
                </a:solidFill>
                <a:latin typeface="Andalus" pitchFamily="18" charset="-78"/>
                <a:ea typeface="Calibri"/>
                <a:cs typeface="Andalus" pitchFamily="18" charset="-78"/>
              </a:rPr>
              <a:t>oxygen</a:t>
            </a:r>
            <a:r>
              <a:rPr lang="en-US" sz="2800" dirty="0">
                <a:solidFill>
                  <a:srgbClr val="000000"/>
                </a:solidFill>
                <a:latin typeface="Andalus" pitchFamily="18" charset="-78"/>
                <a:ea typeface="Calibri"/>
                <a:cs typeface="Andalus" pitchFamily="18" charset="-78"/>
              </a:rPr>
              <a:t> and replacement of fluid deficits (</a:t>
            </a:r>
            <a:r>
              <a:rPr lang="en-US" sz="2800" b="1" dirty="0">
                <a:solidFill>
                  <a:srgbClr val="000000"/>
                </a:solidFill>
                <a:latin typeface="Andalus" pitchFamily="18" charset="-78"/>
                <a:ea typeface="Calibri"/>
                <a:cs typeface="Andalus" pitchFamily="18" charset="-78"/>
              </a:rPr>
              <a:t>hydration</a:t>
            </a:r>
            <a:r>
              <a:rPr lang="en-US" sz="2800" dirty="0">
                <a:solidFill>
                  <a:srgbClr val="000000"/>
                </a:solidFill>
                <a:latin typeface="Andalus" pitchFamily="18" charset="-78"/>
                <a:ea typeface="Calibri"/>
                <a:cs typeface="Andalus" pitchFamily="18" charset="-78"/>
              </a:rPr>
              <a:t>) as needed </a:t>
            </a:r>
            <a:r>
              <a:rPr lang="en-US" sz="2800" dirty="0">
                <a:latin typeface="Andalus" pitchFamily="18" charset="-78"/>
                <a:ea typeface="Times New Roman"/>
                <a:cs typeface="Andalus" pitchFamily="18" charset="-78"/>
              </a:rPr>
              <a:t>.</a:t>
            </a:r>
            <a:r>
              <a:rPr lang="en-US" sz="2800" dirty="0">
                <a:solidFill>
                  <a:srgbClr val="000000"/>
                </a:solidFill>
                <a:latin typeface="Andalus" pitchFamily="18" charset="-78"/>
                <a:ea typeface="Calibri"/>
                <a:cs typeface="Andalus" pitchFamily="18" charset="-78"/>
              </a:rPr>
              <a:t> </a:t>
            </a:r>
            <a:endParaRPr lang="en-US" sz="2800" dirty="0">
              <a:latin typeface="Andalus" pitchFamily="18" charset="-78"/>
              <a:ea typeface="Calibri"/>
              <a:cs typeface="Andalus" pitchFamily="18" charset="-78"/>
            </a:endParaRPr>
          </a:p>
          <a:p>
            <a:pPr algn="l" rtl="0"/>
            <a:r>
              <a:rPr lang="en-US" sz="2800" dirty="0">
                <a:latin typeface="Andalus" pitchFamily="18" charset="-78"/>
                <a:ea typeface="Calibri"/>
                <a:cs typeface="Andalus" pitchFamily="18" charset="-78"/>
              </a:rPr>
              <a:t>The risk of aspiration of oral feedings may be high in infants with bronchiolitis owing to tachypnea and the increased work of breathing. </a:t>
            </a:r>
            <a:r>
              <a:rPr lang="en-US" sz="2800" b="1" dirty="0">
                <a:latin typeface="Andalus" pitchFamily="18" charset="-78"/>
                <a:ea typeface="Calibri"/>
                <a:cs typeface="Andalus" pitchFamily="18" charset="-78"/>
              </a:rPr>
              <a:t>The infant may be fed through a nasogastric tube</a:t>
            </a:r>
            <a:r>
              <a:rPr lang="en-US" sz="2800" dirty="0">
                <a:latin typeface="Andalus" pitchFamily="18" charset="-78"/>
                <a:ea typeface="Times New Roman"/>
                <a:cs typeface="Andalus" pitchFamily="18" charset="-78"/>
              </a:rPr>
              <a:t>.</a:t>
            </a:r>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357677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0">
              <a:lnSpc>
                <a:spcPct val="115000"/>
              </a:lnSpc>
              <a:spcAft>
                <a:spcPts val="0"/>
              </a:spcAft>
            </a:pPr>
            <a:r>
              <a:rPr lang="en-US" sz="2800" dirty="0">
                <a:latin typeface="Andalus" pitchFamily="18" charset="-78"/>
                <a:ea typeface="Times New Roman"/>
                <a:cs typeface="Andalus" pitchFamily="18" charset="-78"/>
              </a:rPr>
              <a:t>3-A number of agents have been proposed as adjunctive therapies for bronchiolitis:</a:t>
            </a:r>
            <a:endParaRPr lang="en-US" sz="2800" dirty="0">
              <a:latin typeface="Andalus" pitchFamily="18" charset="-78"/>
              <a:ea typeface="Calibri"/>
              <a:cs typeface="Andalus" pitchFamily="18" charset="-78"/>
            </a:endParaRPr>
          </a:p>
          <a:p>
            <a:pPr marL="180340" algn="just" rtl="0">
              <a:lnSpc>
                <a:spcPct val="115000"/>
              </a:lnSpc>
              <a:spcAft>
                <a:spcPts val="0"/>
              </a:spcAft>
            </a:pPr>
            <a:r>
              <a:rPr lang="en-US" sz="2800" b="1" dirty="0">
                <a:latin typeface="Andalus" pitchFamily="18" charset="-78"/>
                <a:ea typeface="Times New Roman"/>
                <a:cs typeface="Andalus" pitchFamily="18" charset="-78"/>
              </a:rPr>
              <a:t>A-Bronchodilators</a:t>
            </a:r>
            <a:r>
              <a:rPr lang="en-US" sz="2800" dirty="0">
                <a:latin typeface="Andalus" pitchFamily="18" charset="-78"/>
                <a:ea typeface="Times New Roman"/>
                <a:cs typeface="Andalus" pitchFamily="18" charset="-78"/>
              </a:rPr>
              <a:t> produce modest short-term improvement in clinical features. </a:t>
            </a:r>
            <a:r>
              <a:rPr lang="en-US" sz="2800" b="1" dirty="0">
                <a:latin typeface="Andalus" pitchFamily="18" charset="-78"/>
                <a:ea typeface="Times New Roman"/>
                <a:cs typeface="Andalus" pitchFamily="18" charset="-78"/>
              </a:rPr>
              <a:t>Nebulized epinephrine may be more effective than β-agonists</a:t>
            </a:r>
            <a:r>
              <a:rPr lang="en-US" sz="2800" dirty="0">
                <a:latin typeface="Andalus" pitchFamily="18" charset="-78"/>
                <a:ea typeface="Times New Roman"/>
                <a:cs typeface="Andalus" pitchFamily="18" charset="-78"/>
              </a:rPr>
              <a:t>. </a:t>
            </a:r>
            <a:r>
              <a:rPr lang="en-US" sz="2800" b="1" dirty="0">
                <a:latin typeface="Andalus" pitchFamily="18" charset="-78"/>
                <a:ea typeface="Times New Roman"/>
                <a:cs typeface="Andalus" pitchFamily="18" charset="-78"/>
              </a:rPr>
              <a:t> </a:t>
            </a:r>
            <a:endParaRPr lang="en-US" sz="2800" dirty="0">
              <a:latin typeface="Andalus" pitchFamily="18" charset="-78"/>
              <a:ea typeface="Calibri"/>
              <a:cs typeface="Andalus" pitchFamily="18" charset="-78"/>
            </a:endParaRPr>
          </a:p>
          <a:p>
            <a:pPr marL="180340" algn="just" rtl="0">
              <a:lnSpc>
                <a:spcPct val="115000"/>
              </a:lnSpc>
              <a:spcAft>
                <a:spcPts val="0"/>
              </a:spcAft>
              <a:tabLst>
                <a:tab pos="180340" algn="r"/>
              </a:tabLst>
            </a:pPr>
            <a:r>
              <a:rPr lang="en-US" sz="2800" b="1" dirty="0">
                <a:latin typeface="Andalus" pitchFamily="18" charset="-78"/>
                <a:ea typeface="Times New Roman"/>
                <a:cs typeface="Andalus" pitchFamily="18" charset="-78"/>
              </a:rPr>
              <a:t>B-Corticosteroids</a:t>
            </a:r>
            <a:r>
              <a:rPr lang="en-US" sz="2800" i="1" dirty="0">
                <a:latin typeface="Andalus" pitchFamily="18" charset="-78"/>
                <a:ea typeface="Times New Roman"/>
                <a:cs typeface="Andalus" pitchFamily="18" charset="-78"/>
              </a:rPr>
              <a:t>,</a:t>
            </a:r>
            <a:r>
              <a:rPr lang="en-US" sz="2800" dirty="0">
                <a:latin typeface="Andalus" pitchFamily="18" charset="-78"/>
                <a:ea typeface="Times New Roman"/>
                <a:cs typeface="Andalus" pitchFamily="18" charset="-78"/>
              </a:rPr>
              <a:t> whether parenteral, oral, or inhaled, are widely used despite </a:t>
            </a:r>
            <a:r>
              <a:rPr lang="en-US" sz="2800" b="1" dirty="0">
                <a:latin typeface="Andalus" pitchFamily="18" charset="-78"/>
                <a:ea typeface="Times New Roman"/>
                <a:cs typeface="Andalus" pitchFamily="18" charset="-78"/>
              </a:rPr>
              <a:t>conflicting studies</a:t>
            </a:r>
            <a:r>
              <a:rPr lang="en-US" sz="2800" dirty="0">
                <a:latin typeface="Andalus" pitchFamily="18" charset="-78"/>
                <a:ea typeface="Times New Roman"/>
                <a:cs typeface="Andalus" pitchFamily="18" charset="-78"/>
              </a:rPr>
              <a:t>. </a:t>
            </a:r>
            <a:endParaRPr lang="en-US" sz="2800" dirty="0">
              <a:latin typeface="Andalus" pitchFamily="18" charset="-78"/>
              <a:ea typeface="Calibri"/>
              <a:cs typeface="Andalus" pitchFamily="18" charset="-78"/>
            </a:endParaRP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106934595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180340" algn="just" rtl="0">
              <a:lnSpc>
                <a:spcPct val="115000"/>
              </a:lnSpc>
              <a:spcAft>
                <a:spcPts val="0"/>
              </a:spcAft>
            </a:pPr>
            <a:r>
              <a:rPr lang="en-US" sz="2800" b="1" dirty="0">
                <a:latin typeface="Andalus" pitchFamily="18" charset="-78"/>
                <a:ea typeface="Times New Roman"/>
                <a:cs typeface="Andalus" pitchFamily="18" charset="-78"/>
              </a:rPr>
              <a:t>C-Ribavirin</a:t>
            </a:r>
            <a:r>
              <a:rPr lang="en-US" sz="2800" i="1" dirty="0">
                <a:latin typeface="Andalus" pitchFamily="18" charset="-78"/>
                <a:ea typeface="Times New Roman"/>
                <a:cs typeface="Andalus" pitchFamily="18" charset="-78"/>
              </a:rPr>
              <a:t>,</a:t>
            </a:r>
            <a:r>
              <a:rPr lang="en-US" sz="2800" dirty="0">
                <a:solidFill>
                  <a:srgbClr val="000000"/>
                </a:solidFill>
                <a:latin typeface="Andalus" pitchFamily="18" charset="-78"/>
                <a:ea typeface="Calibri"/>
                <a:cs typeface="Andalus" pitchFamily="18" charset="-78"/>
              </a:rPr>
              <a:t> is a compound with antiviral activity against RSV</a:t>
            </a:r>
            <a:r>
              <a:rPr lang="en-US" sz="2800" dirty="0">
                <a:latin typeface="Andalus" pitchFamily="18" charset="-78"/>
                <a:ea typeface="Times New Roman"/>
                <a:cs typeface="Andalus" pitchFamily="18" charset="-78"/>
              </a:rPr>
              <a:t> administered by </a:t>
            </a:r>
            <a:r>
              <a:rPr lang="en-US" sz="2800" b="1" dirty="0">
                <a:latin typeface="Andalus" pitchFamily="18" charset="-78"/>
                <a:ea typeface="Times New Roman"/>
                <a:cs typeface="Andalus" pitchFamily="18" charset="-78"/>
              </a:rPr>
              <a:t>aerosol</a:t>
            </a:r>
            <a:r>
              <a:rPr lang="en-US" sz="2800" dirty="0">
                <a:latin typeface="Andalus" pitchFamily="18" charset="-78"/>
                <a:ea typeface="Times New Roman"/>
                <a:cs typeface="Andalus" pitchFamily="18" charset="-78"/>
              </a:rPr>
              <a:t>, has been used for infants with congenital heart disease (CHD)or chronic lung disease (CLD) although </a:t>
            </a:r>
            <a:r>
              <a:rPr lang="en-US" sz="2800" b="1" dirty="0">
                <a:latin typeface="Andalus" pitchFamily="18" charset="-78"/>
                <a:ea typeface="Times New Roman"/>
                <a:cs typeface="Andalus" pitchFamily="18" charset="-78"/>
              </a:rPr>
              <a:t>its benefit is </a:t>
            </a:r>
            <a:r>
              <a:rPr lang="en-US" sz="2800" b="1" dirty="0" smtClean="0">
                <a:latin typeface="Andalus" pitchFamily="18" charset="-78"/>
                <a:ea typeface="Times New Roman"/>
                <a:cs typeface="Andalus" pitchFamily="18" charset="-78"/>
              </a:rPr>
              <a:t>uncertain</a:t>
            </a:r>
            <a:r>
              <a:rPr lang="en-US" sz="2800" dirty="0" smtClean="0">
                <a:latin typeface="Andalus" pitchFamily="18" charset="-78"/>
                <a:ea typeface="Times New Roman"/>
                <a:cs typeface="Andalus" pitchFamily="18" charset="-78"/>
              </a:rPr>
              <a:t>.</a:t>
            </a:r>
            <a:endParaRPr lang="en-US" sz="2800" dirty="0">
              <a:latin typeface="Andalus" pitchFamily="18" charset="-78"/>
              <a:ea typeface="Calibri"/>
              <a:cs typeface="Andalus" pitchFamily="18" charset="-78"/>
            </a:endParaRPr>
          </a:p>
          <a:p>
            <a:pPr marL="180340" algn="just" rtl="0">
              <a:lnSpc>
                <a:spcPct val="115000"/>
              </a:lnSpc>
              <a:spcAft>
                <a:spcPts val="0"/>
              </a:spcAft>
            </a:pPr>
            <a:r>
              <a:rPr lang="en-US" sz="2800" b="1" dirty="0">
                <a:latin typeface="Andalus" pitchFamily="18" charset="-78"/>
                <a:ea typeface="Times New Roman"/>
                <a:cs typeface="Andalus" pitchFamily="18" charset="-78"/>
              </a:rPr>
              <a:t>D-Antibiotics</a:t>
            </a:r>
            <a:r>
              <a:rPr lang="en-US" sz="2800" dirty="0">
                <a:latin typeface="Andalus" pitchFamily="18" charset="-78"/>
                <a:ea typeface="Times New Roman"/>
                <a:cs typeface="Andalus" pitchFamily="18" charset="-78"/>
              </a:rPr>
              <a:t> have no value unless there is secondary bacterial pneumonia.</a:t>
            </a:r>
            <a:endParaRPr lang="en-US" sz="2800" dirty="0">
              <a:latin typeface="Andalus" pitchFamily="18" charset="-78"/>
              <a:ea typeface="Calibri"/>
              <a:cs typeface="Andalus" pitchFamily="18" charset="-78"/>
            </a:endParaRP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2379319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012974"/>
          </a:xfrm>
        </p:spPr>
        <p:txBody>
          <a:bodyPr>
            <a:noAutofit/>
          </a:bodyPr>
          <a:lstStyle/>
          <a:p>
            <a:pPr algn="l" rtl="0">
              <a:lnSpc>
                <a:spcPct val="115000"/>
              </a:lnSpc>
              <a:spcAft>
                <a:spcPts val="0"/>
              </a:spcAft>
            </a:pPr>
            <a:r>
              <a:rPr lang="en-US" sz="2400" b="1" dirty="0" smtClean="0">
                <a:solidFill>
                  <a:srgbClr val="FF0000"/>
                </a:solidFill>
                <a:effectLst/>
                <a:latin typeface="Andalus" pitchFamily="18" charset="-78"/>
                <a:ea typeface="Calibri"/>
                <a:cs typeface="Andalus" pitchFamily="18" charset="-78"/>
              </a:rPr>
              <a:t>Unconjugated </a:t>
            </a:r>
            <a:r>
              <a:rPr lang="en-US" sz="2400" b="1" dirty="0" err="1" smtClean="0">
                <a:solidFill>
                  <a:srgbClr val="FF0000"/>
                </a:solidFill>
                <a:effectLst/>
                <a:latin typeface="Andalus" pitchFamily="18" charset="-78"/>
                <a:ea typeface="Calibri"/>
                <a:cs typeface="Andalus" pitchFamily="18" charset="-78"/>
              </a:rPr>
              <a:t>hyperbilirubinemia</a:t>
            </a:r>
            <a:r>
              <a:rPr lang="en-US" sz="2400" dirty="0" smtClean="0">
                <a:latin typeface="Andalus" pitchFamily="18" charset="-78"/>
                <a:ea typeface="Calibri"/>
                <a:cs typeface="Andalus" pitchFamily="18" charset="-78"/>
              </a:rPr>
              <a:t/>
            </a:r>
            <a:br>
              <a:rPr lang="en-US" sz="2400" dirty="0" smtClean="0">
                <a:latin typeface="Andalus" pitchFamily="18" charset="-78"/>
                <a:ea typeface="Calibri"/>
                <a:cs typeface="Andalus" pitchFamily="18" charset="-78"/>
              </a:rPr>
            </a:br>
            <a:r>
              <a:rPr lang="en-US" sz="2400" b="1" dirty="0" smtClean="0">
                <a:solidFill>
                  <a:srgbClr val="FF0000"/>
                </a:solidFill>
                <a:effectLst/>
                <a:latin typeface="Andalus" pitchFamily="18" charset="-78"/>
                <a:ea typeface="Calibri"/>
                <a:cs typeface="Andalus" pitchFamily="18" charset="-78"/>
              </a:rPr>
              <a:t>1-Nonpathologic unconjugated </a:t>
            </a:r>
            <a:r>
              <a:rPr lang="en-US" sz="2400" b="1" dirty="0" err="1" smtClean="0">
                <a:solidFill>
                  <a:srgbClr val="FF0000"/>
                </a:solidFill>
                <a:effectLst/>
                <a:latin typeface="Andalus" pitchFamily="18" charset="-78"/>
                <a:ea typeface="Calibri"/>
                <a:cs typeface="Andalus" pitchFamily="18" charset="-78"/>
              </a:rPr>
              <a:t>hyperbilirubinemia</a:t>
            </a:r>
            <a:r>
              <a:rPr lang="en-US" sz="2400" dirty="0" smtClean="0">
                <a:latin typeface="Andalus" pitchFamily="18" charset="-78"/>
                <a:ea typeface="Calibri"/>
                <a:cs typeface="Andalus" pitchFamily="18" charset="-78"/>
              </a:rPr>
              <a:t/>
            </a:r>
            <a:br>
              <a:rPr lang="en-US" sz="2400" dirty="0" smtClean="0">
                <a:latin typeface="Andalus" pitchFamily="18" charset="-78"/>
                <a:ea typeface="Calibri"/>
                <a:cs typeface="Andalus" pitchFamily="18" charset="-78"/>
              </a:rPr>
            </a:br>
            <a:r>
              <a:rPr lang="en-US" sz="2400" b="1" dirty="0" smtClean="0">
                <a:solidFill>
                  <a:srgbClr val="0070C0"/>
                </a:solidFill>
                <a:effectLst/>
                <a:latin typeface="Andalus" pitchFamily="18" charset="-78"/>
                <a:ea typeface="Calibri"/>
                <a:cs typeface="Andalus" pitchFamily="18" charset="-78"/>
              </a:rPr>
              <a:t>A-Physiologic Jaundice</a:t>
            </a:r>
            <a:r>
              <a:rPr lang="en-US" sz="2400" dirty="0" smtClean="0">
                <a:latin typeface="Andalus" pitchFamily="18" charset="-78"/>
                <a:ea typeface="Calibri"/>
                <a:cs typeface="Andalus" pitchFamily="18" charset="-78"/>
              </a:rPr>
              <a:t/>
            </a:r>
            <a:br>
              <a:rPr lang="en-US" sz="2400" dirty="0" smtClean="0">
                <a:latin typeface="Andalus" pitchFamily="18" charset="-78"/>
                <a:ea typeface="Calibri"/>
                <a:cs typeface="Andalus" pitchFamily="18" charset="-78"/>
              </a:rPr>
            </a:br>
            <a:endParaRPr lang="ar-IQ" sz="2400" dirty="0">
              <a:latin typeface="Andalus" pitchFamily="18" charset="-78"/>
              <a:cs typeface="Andalus" pitchFamily="18" charset="-78"/>
            </a:endParaRPr>
          </a:p>
        </p:txBody>
      </p:sp>
      <p:sp>
        <p:nvSpPr>
          <p:cNvPr id="3" name="Content Placeholder 2"/>
          <p:cNvSpPr>
            <a:spLocks noGrp="1"/>
          </p:cNvSpPr>
          <p:nvPr>
            <p:ph idx="1"/>
          </p:nvPr>
        </p:nvSpPr>
        <p:spPr>
          <a:xfrm>
            <a:off x="323528" y="1268760"/>
            <a:ext cx="8363272" cy="4857403"/>
          </a:xfrm>
        </p:spPr>
        <p:txBody>
          <a:bodyPr>
            <a:noAutofit/>
          </a:bodyPr>
          <a:lstStyle/>
          <a:p>
            <a:pPr lvl="0" algn="just" rtl="0">
              <a:lnSpc>
                <a:spcPct val="115000"/>
              </a:lnSpc>
              <a:buFont typeface="Wingdings"/>
              <a:buChar char=""/>
            </a:pPr>
            <a:r>
              <a:rPr lang="en-US" sz="2400" dirty="0" smtClean="0">
                <a:solidFill>
                  <a:srgbClr val="FF0000"/>
                </a:solidFill>
                <a:effectLst/>
                <a:latin typeface="Andalus" pitchFamily="18" charset="-78"/>
                <a:ea typeface="Calibri"/>
                <a:cs typeface="Andalus" pitchFamily="18" charset="-78"/>
              </a:rPr>
              <a:t>Physiologic jaundice </a:t>
            </a:r>
            <a:r>
              <a:rPr lang="en-US" sz="2400" dirty="0" smtClean="0">
                <a:effectLst/>
                <a:latin typeface="Andalus" pitchFamily="18" charset="-78"/>
                <a:ea typeface="Calibri"/>
                <a:cs typeface="Andalus" pitchFamily="18" charset="-78"/>
              </a:rPr>
              <a:t>is </a:t>
            </a:r>
            <a:r>
              <a:rPr lang="en-US" sz="2400" b="1" dirty="0" smtClean="0">
                <a:effectLst/>
                <a:latin typeface="Andalus" pitchFamily="18" charset="-78"/>
                <a:ea typeface="Calibri"/>
                <a:cs typeface="Andalus" pitchFamily="18" charset="-78"/>
              </a:rPr>
              <a:t>an unconjugated </a:t>
            </a:r>
            <a:r>
              <a:rPr lang="en-US" sz="2400" b="1" dirty="0" err="1" smtClean="0">
                <a:effectLst/>
                <a:latin typeface="Andalus" pitchFamily="18" charset="-78"/>
                <a:ea typeface="Calibri"/>
                <a:cs typeface="Andalus" pitchFamily="18" charset="-78"/>
              </a:rPr>
              <a:t>hyperbilirubinemia</a:t>
            </a:r>
            <a:r>
              <a:rPr lang="en-US" sz="2400" b="1" dirty="0" smtClean="0">
                <a:effectLst/>
                <a:latin typeface="Andalus" pitchFamily="18" charset="-78"/>
                <a:ea typeface="Calibri"/>
                <a:cs typeface="Andalus" pitchFamily="18" charset="-78"/>
              </a:rPr>
              <a:t> that occurs afte</a:t>
            </a:r>
            <a:r>
              <a:rPr lang="en-US" sz="2400" b="1" u="sng" dirty="0" smtClean="0">
                <a:effectLst/>
                <a:latin typeface="Andalus" pitchFamily="18" charset="-78"/>
                <a:ea typeface="Calibri"/>
                <a:cs typeface="Andalus" pitchFamily="18" charset="-78"/>
              </a:rPr>
              <a:t>r</a:t>
            </a:r>
            <a:r>
              <a:rPr lang="en-US" sz="2400" b="1" dirty="0" smtClean="0">
                <a:effectLst/>
                <a:latin typeface="Andalus" pitchFamily="18" charset="-78"/>
                <a:ea typeface="Calibri"/>
                <a:cs typeface="Andalus" pitchFamily="18" charset="-78"/>
              </a:rPr>
              <a:t> the first postnatal day and can last up to 1 week</a:t>
            </a:r>
            <a:r>
              <a:rPr lang="en-US" sz="2400" dirty="0" smtClean="0">
                <a:effectLst/>
                <a:latin typeface="Andalus" pitchFamily="18" charset="-78"/>
                <a:ea typeface="Calibri"/>
                <a:cs typeface="Andalus" pitchFamily="18" charset="-78"/>
              </a:rPr>
              <a:t>. Total serum bilirubin (TSB) concentrations peak in the first 3 to 5 postnatal days and decline to adult values over the next several weeks. </a:t>
            </a:r>
            <a:endParaRPr lang="en-US" sz="2400" dirty="0">
              <a:latin typeface="Andalus" pitchFamily="18" charset="-78"/>
              <a:ea typeface="Calibri"/>
              <a:cs typeface="Andalus" pitchFamily="18" charset="-78"/>
            </a:endParaRPr>
          </a:p>
          <a:p>
            <a:pPr lvl="0" algn="just" rtl="0">
              <a:lnSpc>
                <a:spcPct val="115000"/>
              </a:lnSpc>
              <a:buFont typeface="Wingdings"/>
              <a:buChar char=""/>
            </a:pPr>
            <a:r>
              <a:rPr lang="en-US" sz="2400" dirty="0" smtClean="0">
                <a:effectLst/>
                <a:latin typeface="Andalus" pitchFamily="18" charset="-78"/>
                <a:ea typeface="Calibri"/>
                <a:cs typeface="Andalus" pitchFamily="18" charset="-78"/>
              </a:rPr>
              <a:t>The underlying mechanisms for physiologic jaundice in newborn are related to:</a:t>
            </a:r>
            <a:endParaRPr lang="en-US" sz="2400" dirty="0">
              <a:latin typeface="Andalus" pitchFamily="18" charset="-78"/>
              <a:ea typeface="Calibri"/>
              <a:cs typeface="Andalus" pitchFamily="18" charset="-78"/>
            </a:endParaRPr>
          </a:p>
          <a:p>
            <a:pPr algn="just" rtl="0">
              <a:lnSpc>
                <a:spcPct val="115000"/>
              </a:lnSpc>
              <a:spcAft>
                <a:spcPts val="0"/>
              </a:spcAft>
            </a:pPr>
            <a:r>
              <a:rPr lang="en-US" sz="2400" dirty="0" smtClean="0">
                <a:effectLst/>
                <a:latin typeface="Andalus" pitchFamily="18" charset="-78"/>
                <a:ea typeface="Calibri"/>
                <a:cs typeface="Andalus" pitchFamily="18" charset="-78"/>
              </a:rPr>
              <a:t>(a) </a:t>
            </a:r>
            <a:r>
              <a:rPr lang="en-US" sz="2400" b="1" dirty="0" smtClean="0">
                <a:effectLst/>
                <a:latin typeface="Andalus" pitchFamily="18" charset="-78"/>
                <a:ea typeface="Calibri"/>
                <a:cs typeface="Andalus" pitchFamily="18" charset="-78"/>
              </a:rPr>
              <a:t>Increased bilirubin production</a:t>
            </a:r>
            <a:r>
              <a:rPr lang="en-US" sz="2400" dirty="0" smtClean="0">
                <a:effectLst/>
                <a:latin typeface="Andalus" pitchFamily="18" charset="-78"/>
                <a:ea typeface="Calibri"/>
                <a:cs typeface="Andalus" pitchFamily="18" charset="-78"/>
              </a:rPr>
              <a:t> because of elevated red blood cell volume per body weight and a shorter life span.</a:t>
            </a:r>
            <a:endParaRPr lang="en-US" sz="2400" dirty="0">
              <a:latin typeface="Andalus" pitchFamily="18" charset="-78"/>
              <a:ea typeface="Calibri"/>
              <a:cs typeface="Andalus" pitchFamily="18" charset="-78"/>
            </a:endParaRPr>
          </a:p>
          <a:p>
            <a:pPr algn="just" rtl="0">
              <a:lnSpc>
                <a:spcPct val="115000"/>
              </a:lnSpc>
              <a:spcAft>
                <a:spcPts val="0"/>
              </a:spcAft>
            </a:pPr>
            <a:r>
              <a:rPr lang="en-US" sz="2400" dirty="0" smtClean="0">
                <a:effectLst/>
                <a:latin typeface="Andalus" pitchFamily="18" charset="-78"/>
                <a:ea typeface="Calibri"/>
                <a:cs typeface="Andalus" pitchFamily="18" charset="-78"/>
              </a:rPr>
              <a:t>(b) </a:t>
            </a:r>
            <a:r>
              <a:rPr lang="en-US" sz="2400" b="1" dirty="0" smtClean="0">
                <a:effectLst/>
                <a:latin typeface="Andalus" pitchFamily="18" charset="-78"/>
                <a:ea typeface="Calibri"/>
                <a:cs typeface="Andalus" pitchFamily="18" charset="-78"/>
              </a:rPr>
              <a:t>Infants have immature hepatic </a:t>
            </a:r>
            <a:r>
              <a:rPr lang="en-US" sz="2400" b="1" dirty="0" err="1" smtClean="0">
                <a:effectLst/>
                <a:latin typeface="Andalus" pitchFamily="18" charset="-78"/>
                <a:ea typeface="Calibri"/>
                <a:cs typeface="Andalus" pitchFamily="18" charset="-78"/>
              </a:rPr>
              <a:t>glucuronosyl</a:t>
            </a:r>
            <a:r>
              <a:rPr lang="en-US" sz="2400" b="1" dirty="0" smtClean="0">
                <a:effectLst/>
                <a:latin typeface="Andalus" pitchFamily="18" charset="-78"/>
                <a:ea typeface="Calibri"/>
                <a:cs typeface="Andalus" pitchFamily="18" charset="-78"/>
              </a:rPr>
              <a:t> </a:t>
            </a:r>
            <a:r>
              <a:rPr lang="en-US" sz="2400" b="1" dirty="0" err="1" smtClean="0">
                <a:effectLst/>
                <a:latin typeface="Andalus" pitchFamily="18" charset="-78"/>
                <a:ea typeface="Calibri"/>
                <a:cs typeface="Andalus" pitchFamily="18" charset="-78"/>
              </a:rPr>
              <a:t>transferase</a:t>
            </a:r>
            <a:r>
              <a:rPr lang="en-US" sz="2400" dirty="0" smtClean="0">
                <a:effectLst/>
                <a:latin typeface="Andalus" pitchFamily="18" charset="-78"/>
                <a:ea typeface="Calibri"/>
                <a:cs typeface="Andalus" pitchFamily="18" charset="-78"/>
              </a:rPr>
              <a:t>, a key enzyme involved in the conjugation of bilirubin. </a:t>
            </a:r>
            <a:endParaRPr lang="en-US" sz="2400" dirty="0">
              <a:latin typeface="Andalus" pitchFamily="18" charset="-78"/>
              <a:ea typeface="Calibri"/>
              <a:cs typeface="Andalus" pitchFamily="18" charset="-78"/>
            </a:endParaRPr>
          </a:p>
          <a:p>
            <a:pPr algn="just" rtl="0">
              <a:lnSpc>
                <a:spcPct val="115000"/>
              </a:lnSpc>
              <a:spcAft>
                <a:spcPts val="0"/>
              </a:spcAft>
            </a:pPr>
            <a:r>
              <a:rPr lang="en-US" sz="2400" dirty="0" smtClean="0">
                <a:effectLst/>
                <a:latin typeface="Andalus" pitchFamily="18" charset="-78"/>
                <a:ea typeface="Calibri"/>
                <a:cs typeface="Andalus" pitchFamily="18" charset="-78"/>
              </a:rPr>
              <a:t>(c) </a:t>
            </a:r>
            <a:r>
              <a:rPr lang="en-US" sz="2400" b="1" dirty="0" smtClean="0">
                <a:effectLst/>
                <a:latin typeface="Andalus" pitchFamily="18" charset="-78"/>
                <a:ea typeface="Calibri"/>
                <a:cs typeface="Andalus" pitchFamily="18" charset="-78"/>
              </a:rPr>
              <a:t>Increased </a:t>
            </a:r>
            <a:r>
              <a:rPr lang="en-US" sz="2400" b="1" dirty="0" err="1" smtClean="0">
                <a:effectLst/>
                <a:latin typeface="Andalus" pitchFamily="18" charset="-78"/>
                <a:ea typeface="Calibri"/>
                <a:cs typeface="Andalus" pitchFamily="18" charset="-78"/>
              </a:rPr>
              <a:t>enterohepatic</a:t>
            </a:r>
            <a:r>
              <a:rPr lang="en-US" sz="2400" b="1" dirty="0" smtClean="0">
                <a:effectLst/>
                <a:latin typeface="Andalus" pitchFamily="18" charset="-78"/>
                <a:ea typeface="Calibri"/>
                <a:cs typeface="Andalus" pitchFamily="18" charset="-78"/>
              </a:rPr>
              <a:t> circulation</a:t>
            </a:r>
            <a:r>
              <a:rPr lang="en-US" sz="2400" dirty="0" smtClean="0">
                <a:effectLst/>
                <a:latin typeface="Andalus" pitchFamily="18" charset="-78"/>
                <a:ea typeface="Calibri"/>
                <a:cs typeface="Andalus" pitchFamily="18" charset="-78"/>
              </a:rPr>
              <a:t> in newborn </a:t>
            </a:r>
            <a:endParaRPr lang="en-US" sz="2400" dirty="0">
              <a:latin typeface="Andalus" pitchFamily="18" charset="-78"/>
              <a:ea typeface="Calibri"/>
              <a:cs typeface="Andalus" pitchFamily="18" charset="-78"/>
            </a:endParaRPr>
          </a:p>
          <a:p>
            <a:endParaRPr lang="ar-IQ" sz="2400" dirty="0">
              <a:latin typeface="Andalus" pitchFamily="18" charset="-78"/>
              <a:cs typeface="Andalus" pitchFamily="18" charset="-78"/>
            </a:endParaRPr>
          </a:p>
        </p:txBody>
      </p:sp>
    </p:spTree>
    <p:extLst>
      <p:ext uri="{BB962C8B-B14F-4D97-AF65-F5344CB8AC3E}">
        <p14:creationId xmlns:p14="http://schemas.microsoft.com/office/powerpoint/2010/main" val="9389048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just" rtl="0">
              <a:lnSpc>
                <a:spcPct val="115000"/>
              </a:lnSpc>
              <a:spcAft>
                <a:spcPts val="0"/>
              </a:spcAft>
            </a:pPr>
            <a:r>
              <a:rPr lang="en-US" sz="2800" b="1" dirty="0">
                <a:solidFill>
                  <a:srgbClr val="FF0000"/>
                </a:solidFill>
                <a:latin typeface="Andalus" pitchFamily="18" charset="-78"/>
                <a:ea typeface="Calibri"/>
                <a:cs typeface="Andalus" pitchFamily="18" charset="-78"/>
              </a:rPr>
              <a:t>Prophylaxis</a:t>
            </a:r>
            <a:endParaRPr lang="en-US" sz="2800" dirty="0">
              <a:latin typeface="Andalus" pitchFamily="18" charset="-78"/>
              <a:ea typeface="Calibri"/>
              <a:cs typeface="Andalus" pitchFamily="18" charset="-78"/>
            </a:endParaRPr>
          </a:p>
          <a:p>
            <a:pPr algn="just" rtl="0">
              <a:lnSpc>
                <a:spcPct val="115000"/>
              </a:lnSpc>
              <a:spcAft>
                <a:spcPts val="0"/>
              </a:spcAft>
            </a:pPr>
            <a:r>
              <a:rPr lang="en-US" sz="2800" b="1" dirty="0" err="1">
                <a:latin typeface="Andalus" pitchFamily="18" charset="-78"/>
                <a:ea typeface="Calibri"/>
                <a:cs typeface="Andalus" pitchFamily="18" charset="-78"/>
              </a:rPr>
              <a:t>Palivizumab</a:t>
            </a:r>
            <a:r>
              <a:rPr lang="en-US" sz="2800" dirty="0">
                <a:latin typeface="Andalus" pitchFamily="18" charset="-78"/>
                <a:ea typeface="Calibri"/>
                <a:cs typeface="Andalus" pitchFamily="18" charset="-78"/>
              </a:rPr>
              <a:t> is a monoclonal antibody to RSV and can be used as prophylaxis initiated just before the onset of the RSV season (monthly IM injection for 5months starting in October) confers some protection from severe RSV disease </a:t>
            </a:r>
          </a:p>
          <a:p>
            <a:pPr algn="l"/>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112929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latin typeface="Andalus" pitchFamily="18" charset="-78"/>
                <a:cs typeface="Andalus" pitchFamily="18" charset="-78"/>
              </a:rPr>
              <a:t>P</a:t>
            </a:r>
            <a:r>
              <a:rPr lang="en-US" dirty="0" smtClean="0">
                <a:latin typeface="Andalus" pitchFamily="18" charset="-78"/>
                <a:cs typeface="Andalus" pitchFamily="18" charset="-78"/>
              </a:rPr>
              <a:t>neumonia</a:t>
            </a:r>
            <a:endParaRPr lang="ar-IQ" dirty="0">
              <a:latin typeface="Andalus" pitchFamily="18" charset="-78"/>
              <a:cs typeface="Andalus" pitchFamily="18" charset="-78"/>
            </a:endParaRPr>
          </a:p>
        </p:txBody>
      </p:sp>
      <p:sp>
        <p:nvSpPr>
          <p:cNvPr id="3" name="Content Placeholder 2"/>
          <p:cNvSpPr>
            <a:spLocks noGrp="1"/>
          </p:cNvSpPr>
          <p:nvPr>
            <p:ph idx="1"/>
          </p:nvPr>
        </p:nvSpPr>
        <p:spPr/>
        <p:txBody>
          <a:bodyPr>
            <a:noAutofit/>
          </a:bodyPr>
          <a:lstStyle/>
          <a:p>
            <a:pPr algn="just" rtl="0">
              <a:lnSpc>
                <a:spcPct val="115000"/>
              </a:lnSpc>
              <a:spcAft>
                <a:spcPts val="0"/>
              </a:spcAft>
            </a:pPr>
            <a:r>
              <a:rPr lang="en-US" sz="2800" dirty="0">
                <a:latin typeface="Andalus" pitchFamily="18" charset="-78"/>
                <a:ea typeface="Calibri"/>
                <a:cs typeface="Andalus" pitchFamily="18" charset="-78"/>
              </a:rPr>
              <a:t>Pneumonia is defined as </a:t>
            </a:r>
            <a:r>
              <a:rPr lang="en-US" sz="2800" b="1" dirty="0">
                <a:latin typeface="Andalus" pitchFamily="18" charset="-78"/>
                <a:ea typeface="Calibri"/>
                <a:cs typeface="Andalus" pitchFamily="18" charset="-78"/>
              </a:rPr>
              <a:t>infection of the lung parenchyma</a:t>
            </a:r>
            <a:r>
              <a:rPr lang="en-US" sz="2800" dirty="0">
                <a:latin typeface="Andalus" pitchFamily="18" charset="-78"/>
                <a:ea typeface="Calibri"/>
                <a:cs typeface="Andalus" pitchFamily="18" charset="-78"/>
              </a:rPr>
              <a:t> (that is of the alveoli rather than the bronchi or bronchioles) and </a:t>
            </a:r>
            <a:r>
              <a:rPr lang="en-US" sz="2800" b="1" dirty="0">
                <a:latin typeface="Andalus" pitchFamily="18" charset="-78"/>
                <a:ea typeface="Calibri"/>
                <a:cs typeface="Andalus" pitchFamily="18" charset="-78"/>
              </a:rPr>
              <a:t>characterized by consolidation</a:t>
            </a:r>
            <a:r>
              <a:rPr lang="en-US" sz="2800" dirty="0">
                <a:latin typeface="Andalus" pitchFamily="18" charset="-78"/>
                <a:ea typeface="Times New Roman"/>
                <a:cs typeface="Andalus" pitchFamily="18" charset="-78"/>
              </a:rPr>
              <a:t>.</a:t>
            </a:r>
            <a:r>
              <a:rPr lang="en-US" sz="2800" dirty="0">
                <a:latin typeface="Andalus" pitchFamily="18" charset="-78"/>
                <a:ea typeface="Calibri"/>
                <a:cs typeface="Andalus" pitchFamily="18" charset="-78"/>
              </a:rPr>
              <a:t> (</a:t>
            </a:r>
            <a:r>
              <a:rPr lang="en-US" sz="2800" b="1" dirty="0">
                <a:latin typeface="Andalus" pitchFamily="18" charset="-78"/>
                <a:ea typeface="Calibri"/>
                <a:cs typeface="Andalus" pitchFamily="18" charset="-78"/>
              </a:rPr>
              <a:t>Consolidation</a:t>
            </a:r>
            <a:r>
              <a:rPr lang="en-US" sz="2800" dirty="0">
                <a:latin typeface="Andalus" pitchFamily="18" charset="-78"/>
                <a:ea typeface="Calibri"/>
                <a:cs typeface="Andalus" pitchFamily="18" charset="-78"/>
              </a:rPr>
              <a:t> is a pathological process in which the alveoli are filled with a mixture of inflammatory exudate, bacteria and WBCs that on chest X-ray appear as an opaque shadow in the normally clear lungs) </a:t>
            </a:r>
          </a:p>
          <a:p>
            <a:pPr algn="l" rtl="0"/>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39683899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467544" y="476672"/>
            <a:ext cx="8229600" cy="6264696"/>
          </a:xfrm>
        </p:spPr>
        <p:txBody>
          <a:bodyPr>
            <a:normAutofit/>
          </a:bodyPr>
          <a:lstStyle/>
          <a:p>
            <a:pPr algn="just" rtl="0">
              <a:lnSpc>
                <a:spcPct val="115000"/>
              </a:lnSpc>
              <a:spcAft>
                <a:spcPts val="0"/>
              </a:spcAft>
            </a:pPr>
            <a:r>
              <a:rPr lang="en-US" sz="2800" dirty="0">
                <a:latin typeface="Andalus" pitchFamily="18" charset="-78"/>
                <a:ea typeface="Calibri"/>
                <a:cs typeface="Andalus" pitchFamily="18" charset="-78"/>
              </a:rPr>
              <a:t>Viruses alone account for 14–35% of all community acquired pneumonia in childhood</a:t>
            </a:r>
            <a:r>
              <a:rPr lang="en-US" sz="2800" dirty="0">
                <a:latin typeface="Andalus" pitchFamily="18" charset="-78"/>
                <a:ea typeface="Times New Roman"/>
                <a:cs typeface="Andalus" pitchFamily="18" charset="-78"/>
              </a:rPr>
              <a:t>.</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M. </a:t>
            </a:r>
            <a:r>
              <a:rPr lang="en-US" sz="2800" i="1" dirty="0" err="1">
                <a:latin typeface="Andalus" pitchFamily="18" charset="-78"/>
                <a:ea typeface="Calibri"/>
                <a:cs typeface="Andalus" pitchFamily="18" charset="-78"/>
              </a:rPr>
              <a:t>pneumoniae</a:t>
            </a:r>
            <a:r>
              <a:rPr lang="en-US" sz="2800" i="1" dirty="0">
                <a:latin typeface="Andalus" pitchFamily="18" charset="-78"/>
                <a:ea typeface="Calibri"/>
                <a:cs typeface="Andalus" pitchFamily="18" charset="-78"/>
              </a:rPr>
              <a:t> </a:t>
            </a:r>
            <a:r>
              <a:rPr lang="en-US" sz="2800" dirty="0">
                <a:latin typeface="Andalus" pitchFamily="18" charset="-78"/>
                <a:ea typeface="Calibri"/>
                <a:cs typeface="Andalus" pitchFamily="18" charset="-78"/>
              </a:rPr>
              <a:t>and </a:t>
            </a:r>
            <a:r>
              <a:rPr lang="en-US" sz="2800" i="1" dirty="0" err="1">
                <a:latin typeface="Andalus" pitchFamily="18" charset="-78"/>
                <a:ea typeface="Calibri"/>
                <a:cs typeface="Andalus" pitchFamily="18" charset="-78"/>
              </a:rPr>
              <a:t>Chlamydophila</a:t>
            </a:r>
            <a:r>
              <a:rPr lang="en-US" sz="2800" i="1" dirty="0">
                <a:latin typeface="Andalus" pitchFamily="18" charset="-78"/>
                <a:ea typeface="Calibri"/>
                <a:cs typeface="Andalus" pitchFamily="18" charset="-78"/>
              </a:rPr>
              <a:t> </a:t>
            </a:r>
            <a:r>
              <a:rPr lang="en-US" sz="2800" i="1" dirty="0" err="1">
                <a:latin typeface="Andalus" pitchFamily="18" charset="-78"/>
                <a:ea typeface="Calibri"/>
                <a:cs typeface="Andalus" pitchFamily="18" charset="-78"/>
              </a:rPr>
              <a:t>pneumoniae</a:t>
            </a:r>
            <a:r>
              <a:rPr lang="en-US" sz="2800" i="1" dirty="0">
                <a:latin typeface="Andalus" pitchFamily="18" charset="-78"/>
                <a:ea typeface="Calibri"/>
                <a:cs typeface="Andalus" pitchFamily="18" charset="-78"/>
              </a:rPr>
              <a:t> </a:t>
            </a:r>
            <a:r>
              <a:rPr lang="en-US" sz="2800" dirty="0">
                <a:latin typeface="Andalus" pitchFamily="18" charset="-78"/>
                <a:ea typeface="Calibri"/>
                <a:cs typeface="Andalus" pitchFamily="18" charset="-78"/>
              </a:rPr>
              <a:t>are principal causes of </a:t>
            </a:r>
            <a:r>
              <a:rPr lang="en-US" sz="2800" b="1" dirty="0">
                <a:latin typeface="Andalus" pitchFamily="18" charset="-78"/>
                <a:ea typeface="Calibri"/>
                <a:cs typeface="Andalus" pitchFamily="18" charset="-78"/>
              </a:rPr>
              <a:t>atypical pneumonia </a:t>
            </a:r>
            <a:r>
              <a:rPr lang="en-US" sz="2800" dirty="0">
                <a:latin typeface="Andalus" pitchFamily="18" charset="-78"/>
                <a:ea typeface="Times New Roman"/>
                <a:cs typeface="Andalus" pitchFamily="18" charset="-78"/>
              </a:rPr>
              <a:t>.</a:t>
            </a:r>
            <a:r>
              <a:rPr lang="en-US" sz="2800" dirty="0">
                <a:latin typeface="Andalus" pitchFamily="18" charset="-78"/>
                <a:ea typeface="Calibri"/>
                <a:cs typeface="Andalus" pitchFamily="18" charset="-78"/>
              </a:rPr>
              <a:t> Common infecting bacterial agents by age are  :</a:t>
            </a:r>
          </a:p>
          <a:p>
            <a:pPr algn="just" rtl="0">
              <a:lnSpc>
                <a:spcPct val="115000"/>
              </a:lnSpc>
              <a:spcAft>
                <a:spcPts val="0"/>
              </a:spcAft>
            </a:pPr>
            <a:r>
              <a:rPr lang="en-US" sz="2800" dirty="0">
                <a:latin typeface="Andalus" pitchFamily="18" charset="-78"/>
                <a:ea typeface="Calibri"/>
                <a:cs typeface="Andalus" pitchFamily="18" charset="-78"/>
              </a:rPr>
              <a:t>1-</a:t>
            </a:r>
            <a:r>
              <a:rPr lang="en-US" sz="2800" b="1" dirty="0">
                <a:latin typeface="Andalus" pitchFamily="18" charset="-78"/>
                <a:ea typeface="Calibri"/>
                <a:cs typeface="Andalus" pitchFamily="18" charset="-78"/>
              </a:rPr>
              <a:t>Neonates</a:t>
            </a:r>
            <a:r>
              <a:rPr lang="en-US" sz="2800" i="1" dirty="0">
                <a:latin typeface="Andalus" pitchFamily="18" charset="-78"/>
                <a:ea typeface="Calibri"/>
                <a:cs typeface="Andalus" pitchFamily="18" charset="-78"/>
              </a:rPr>
              <a:t>: </a:t>
            </a:r>
            <a:r>
              <a:rPr lang="en-US" sz="2800" dirty="0">
                <a:latin typeface="Andalus" pitchFamily="18" charset="-78"/>
                <a:ea typeface="Calibri"/>
                <a:cs typeface="Andalus" pitchFamily="18" charset="-78"/>
              </a:rPr>
              <a:t>group B streptococcus, </a:t>
            </a:r>
            <a:r>
              <a:rPr lang="en-US" sz="2800" i="1" dirty="0">
                <a:latin typeface="Andalus" pitchFamily="18" charset="-78"/>
                <a:ea typeface="Calibri"/>
                <a:cs typeface="Andalus" pitchFamily="18" charset="-78"/>
              </a:rPr>
              <a:t>Escherichia coli</a:t>
            </a:r>
            <a:r>
              <a:rPr lang="en-US" sz="2800" dirty="0">
                <a:latin typeface="Andalus" pitchFamily="18" charset="-78"/>
                <a:ea typeface="Calibri"/>
                <a:cs typeface="Andalus" pitchFamily="18" charset="-78"/>
              </a:rPr>
              <a:t>, </a:t>
            </a:r>
            <a:r>
              <a:rPr lang="en-US" sz="2800" i="1" dirty="0" err="1">
                <a:latin typeface="Andalus" pitchFamily="18" charset="-78"/>
                <a:ea typeface="Calibri"/>
                <a:cs typeface="Andalus" pitchFamily="18" charset="-78"/>
              </a:rPr>
              <a:t>Klebsiella</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Staphylococcus </a:t>
            </a:r>
            <a:r>
              <a:rPr lang="en-US" sz="2800" i="1" dirty="0" err="1">
                <a:latin typeface="Andalus" pitchFamily="18" charset="-78"/>
                <a:ea typeface="Calibri"/>
                <a:cs typeface="Andalus" pitchFamily="18" charset="-78"/>
              </a:rPr>
              <a:t>aureus</a:t>
            </a:r>
            <a:r>
              <a:rPr lang="en-US" sz="2800" dirty="0">
                <a:latin typeface="Andalus" pitchFamily="18" charset="-78"/>
                <a:ea typeface="Calibri"/>
                <a:cs typeface="Andalus" pitchFamily="18" charset="-78"/>
              </a:rPr>
              <a:t>.</a:t>
            </a:r>
          </a:p>
          <a:p>
            <a:pPr algn="just" rtl="0">
              <a:lnSpc>
                <a:spcPct val="115000"/>
              </a:lnSpc>
              <a:spcAft>
                <a:spcPts val="0"/>
              </a:spcAft>
            </a:pPr>
            <a:r>
              <a:rPr lang="en-US" sz="2800" dirty="0">
                <a:latin typeface="Andalus" pitchFamily="18" charset="-78"/>
                <a:ea typeface="Calibri"/>
                <a:cs typeface="Andalus" pitchFamily="18" charset="-78"/>
              </a:rPr>
              <a:t>2-</a:t>
            </a:r>
            <a:r>
              <a:rPr lang="en-US" sz="2800" b="1" dirty="0">
                <a:latin typeface="Andalus" pitchFamily="18" charset="-78"/>
                <a:ea typeface="Calibri"/>
                <a:cs typeface="Andalus" pitchFamily="18" charset="-78"/>
              </a:rPr>
              <a:t>Infants</a:t>
            </a:r>
            <a:r>
              <a:rPr lang="en-US" sz="2800" i="1" dirty="0">
                <a:latin typeface="Andalus" pitchFamily="18" charset="-78"/>
                <a:ea typeface="Calibri"/>
                <a:cs typeface="Andalus" pitchFamily="18" charset="-78"/>
              </a:rPr>
              <a:t>: </a:t>
            </a:r>
            <a:r>
              <a:rPr lang="en-US" sz="2800" i="1" dirty="0" err="1">
                <a:latin typeface="Andalus" pitchFamily="18" charset="-78"/>
                <a:ea typeface="Calibri"/>
                <a:cs typeface="Andalus" pitchFamily="18" charset="-78"/>
              </a:rPr>
              <a:t>Streptoccus</a:t>
            </a:r>
            <a:r>
              <a:rPr lang="en-US" sz="2800" i="1" dirty="0">
                <a:latin typeface="Andalus" pitchFamily="18" charset="-78"/>
                <a:ea typeface="Calibri"/>
                <a:cs typeface="Andalus" pitchFamily="18" charset="-78"/>
              </a:rPr>
              <a:t> </a:t>
            </a:r>
            <a:r>
              <a:rPr lang="en-US" sz="2800" i="1" dirty="0" err="1">
                <a:latin typeface="Andalus" pitchFamily="18" charset="-78"/>
                <a:ea typeface="Calibri"/>
                <a:cs typeface="Andalus" pitchFamily="18" charset="-78"/>
              </a:rPr>
              <a:t>pneumoniae</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Chlamydia</a:t>
            </a:r>
            <a:r>
              <a:rPr lang="en-US" sz="2800" dirty="0">
                <a:latin typeface="Andalus" pitchFamily="18" charset="-78"/>
                <a:ea typeface="Calibri"/>
                <a:cs typeface="Andalus" pitchFamily="18" charset="-78"/>
              </a:rPr>
              <a:t>.</a:t>
            </a:r>
          </a:p>
          <a:p>
            <a:pPr algn="l" rtl="0"/>
            <a:r>
              <a:rPr lang="en-US" sz="2800" dirty="0">
                <a:latin typeface="Andalus" pitchFamily="18" charset="-78"/>
                <a:ea typeface="Calibri"/>
                <a:cs typeface="Andalus" pitchFamily="18" charset="-78"/>
              </a:rPr>
              <a:t>3-</a:t>
            </a:r>
            <a:r>
              <a:rPr lang="en-US" sz="2800" b="1" dirty="0">
                <a:latin typeface="Andalus" pitchFamily="18" charset="-78"/>
                <a:ea typeface="Calibri"/>
                <a:cs typeface="Andalus" pitchFamily="18" charset="-78"/>
              </a:rPr>
              <a:t>School</a:t>
            </a:r>
            <a:r>
              <a:rPr lang="en-US" sz="2800" i="1" dirty="0">
                <a:latin typeface="Andalus" pitchFamily="18" charset="-78"/>
                <a:ea typeface="Calibri"/>
                <a:cs typeface="Andalus" pitchFamily="18" charset="-78"/>
              </a:rPr>
              <a:t> </a:t>
            </a:r>
            <a:r>
              <a:rPr lang="en-US" sz="2800" b="1" dirty="0">
                <a:latin typeface="Andalus" pitchFamily="18" charset="-78"/>
                <a:ea typeface="Calibri"/>
                <a:cs typeface="Andalus" pitchFamily="18" charset="-78"/>
              </a:rPr>
              <a:t>age</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Streptococcus </a:t>
            </a:r>
            <a:r>
              <a:rPr lang="en-US" sz="2800" i="1" dirty="0" err="1">
                <a:latin typeface="Andalus" pitchFamily="18" charset="-78"/>
                <a:ea typeface="Calibri"/>
                <a:cs typeface="Andalus" pitchFamily="18" charset="-78"/>
              </a:rPr>
              <a:t>pneumoniae</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Staphylococcus </a:t>
            </a:r>
            <a:r>
              <a:rPr lang="en-US" sz="2800" i="1" dirty="0" err="1">
                <a:latin typeface="Andalus" pitchFamily="18" charset="-78"/>
                <a:ea typeface="Calibri"/>
                <a:cs typeface="Andalus" pitchFamily="18" charset="-78"/>
              </a:rPr>
              <a:t>aureus</a:t>
            </a:r>
            <a:r>
              <a:rPr lang="en-US" sz="2800" dirty="0">
                <a:latin typeface="Andalus" pitchFamily="18" charset="-78"/>
                <a:ea typeface="Calibri"/>
                <a:cs typeface="Andalus" pitchFamily="18" charset="-78"/>
              </a:rPr>
              <a:t>, group A streptococcus, </a:t>
            </a:r>
            <a:r>
              <a:rPr lang="en-US" sz="2800" i="1" dirty="0" err="1">
                <a:latin typeface="Andalus" pitchFamily="18" charset="-78"/>
                <a:ea typeface="Calibri"/>
                <a:cs typeface="Andalus" pitchFamily="18" charset="-78"/>
              </a:rPr>
              <a:t>Bordetella</a:t>
            </a:r>
            <a:r>
              <a:rPr lang="en-US" sz="2800" i="1" dirty="0">
                <a:latin typeface="Andalus" pitchFamily="18" charset="-78"/>
                <a:ea typeface="Calibri"/>
                <a:cs typeface="Andalus" pitchFamily="18" charset="-78"/>
              </a:rPr>
              <a:t> pertussis</a:t>
            </a:r>
            <a:r>
              <a:rPr lang="en-US" sz="2800" dirty="0">
                <a:latin typeface="Andalus" pitchFamily="18" charset="-78"/>
                <a:ea typeface="Calibri"/>
                <a:cs typeface="Andalus" pitchFamily="18" charset="-78"/>
              </a:rPr>
              <a:t>, </a:t>
            </a:r>
            <a:r>
              <a:rPr lang="en-US" sz="2800" i="1" dirty="0">
                <a:latin typeface="Andalus" pitchFamily="18" charset="-78"/>
                <a:ea typeface="Calibri"/>
                <a:cs typeface="Andalus" pitchFamily="18" charset="-78"/>
              </a:rPr>
              <a:t>Mycoplasma </a:t>
            </a:r>
            <a:r>
              <a:rPr lang="en-US" sz="2800" i="1" dirty="0" err="1">
                <a:latin typeface="Andalus" pitchFamily="18" charset="-78"/>
                <a:ea typeface="Calibri"/>
                <a:cs typeface="Andalus" pitchFamily="18" charset="-78"/>
              </a:rPr>
              <a:t>pneumoniae</a:t>
            </a:r>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361513577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ndalus" pitchFamily="18" charset="-78"/>
                <a:cs typeface="Andalus" pitchFamily="18" charset="-78"/>
              </a:rPr>
              <a:t>Clinical manifestation</a:t>
            </a:r>
            <a:endParaRPr lang="ar-IQ"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just" rtl="0">
              <a:lnSpc>
                <a:spcPct val="115000"/>
              </a:lnSpc>
              <a:spcAft>
                <a:spcPts val="0"/>
              </a:spcAft>
            </a:pPr>
            <a:r>
              <a:rPr lang="en-US" sz="2800" dirty="0">
                <a:latin typeface="Andalus" pitchFamily="18" charset="-78"/>
                <a:ea typeface="Calibri"/>
                <a:cs typeface="Andalus" pitchFamily="18" charset="-78"/>
              </a:rPr>
              <a:t>In many cases these symptoms are preceded by minor upper respiratory tract infection symptoms. The patient may also be complaining of </a:t>
            </a:r>
            <a:r>
              <a:rPr lang="en-US" sz="2800" dirty="0" err="1">
                <a:latin typeface="Andalus" pitchFamily="18" charset="-78"/>
                <a:ea typeface="Calibri"/>
                <a:cs typeface="Andalus" pitchFamily="18" charset="-78"/>
              </a:rPr>
              <a:t>pleuritic</a:t>
            </a:r>
            <a:r>
              <a:rPr lang="en-US" sz="2800" dirty="0">
                <a:latin typeface="Andalus" pitchFamily="18" charset="-78"/>
                <a:ea typeface="Calibri"/>
                <a:cs typeface="Andalus" pitchFamily="18" charset="-78"/>
              </a:rPr>
              <a:t> chest pain or abdominal pain. The typical history will have:</a:t>
            </a:r>
          </a:p>
          <a:p>
            <a:pPr algn="just"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Temperature</a:t>
            </a:r>
            <a:r>
              <a:rPr lang="en-US" sz="2800" dirty="0">
                <a:latin typeface="Andalus" pitchFamily="18" charset="-78"/>
                <a:ea typeface="Calibri"/>
                <a:cs typeface="Andalus" pitchFamily="18" charset="-78"/>
              </a:rPr>
              <a:t> </a:t>
            </a:r>
            <a:r>
              <a:rPr lang="en-US" sz="2800" u="sng" dirty="0">
                <a:latin typeface="Andalus" pitchFamily="18" charset="-78"/>
                <a:ea typeface="Calibri"/>
                <a:cs typeface="Andalus" pitchFamily="18" charset="-78"/>
              </a:rPr>
              <a:t>&gt;</a:t>
            </a:r>
            <a:r>
              <a:rPr lang="en-US" sz="2800" dirty="0">
                <a:latin typeface="Andalus" pitchFamily="18" charset="-78"/>
                <a:ea typeface="Calibri"/>
                <a:cs typeface="Andalus" pitchFamily="18" charset="-78"/>
              </a:rPr>
              <a:t> 38.5 </a:t>
            </a:r>
            <a:r>
              <a:rPr lang="en-US" sz="2800" baseline="30000" dirty="0">
                <a:latin typeface="Andalus" pitchFamily="18" charset="-78"/>
                <a:ea typeface="Calibri"/>
                <a:cs typeface="Andalus" pitchFamily="18" charset="-78"/>
              </a:rPr>
              <a:t>0</a:t>
            </a:r>
            <a:r>
              <a:rPr lang="en-US" sz="2800" dirty="0">
                <a:latin typeface="Andalus" pitchFamily="18" charset="-78"/>
                <a:ea typeface="Calibri"/>
                <a:cs typeface="Andalus" pitchFamily="18" charset="-78"/>
              </a:rPr>
              <a:t>C;</a:t>
            </a:r>
          </a:p>
          <a:p>
            <a:pPr algn="just"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Tachypnea</a:t>
            </a:r>
            <a:r>
              <a:rPr lang="en-US" sz="2800" dirty="0">
                <a:latin typeface="Andalus" pitchFamily="18" charset="-78"/>
                <a:ea typeface="Calibri"/>
                <a:cs typeface="Andalus" pitchFamily="18" charset="-78"/>
              </a:rPr>
              <a:t> </a:t>
            </a:r>
            <a:r>
              <a:rPr lang="en-US" sz="2800" b="1" dirty="0">
                <a:latin typeface="Andalus" pitchFamily="18" charset="-78"/>
                <a:ea typeface="Calibri"/>
                <a:cs typeface="Andalus" pitchFamily="18" charset="-78"/>
              </a:rPr>
              <a:t>and Shortness of breath</a:t>
            </a:r>
            <a:r>
              <a:rPr lang="en-US" sz="2800" dirty="0">
                <a:latin typeface="Andalus" pitchFamily="18" charset="-78"/>
                <a:ea typeface="Calibri"/>
                <a:cs typeface="Andalus" pitchFamily="18" charset="-78"/>
              </a:rPr>
              <a:t>;</a:t>
            </a:r>
          </a:p>
          <a:p>
            <a:pPr algn="just"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Cough</a:t>
            </a:r>
            <a:r>
              <a:rPr lang="en-US" sz="2800" dirty="0">
                <a:latin typeface="Andalus" pitchFamily="18" charset="-78"/>
                <a:ea typeface="Calibri"/>
                <a:cs typeface="Andalus" pitchFamily="18" charset="-78"/>
              </a:rPr>
              <a:t>; [with sputum production in older children (&gt;7yrs)]</a:t>
            </a:r>
            <a:r>
              <a:rPr lang="en-US" sz="2800" dirty="0">
                <a:latin typeface="Andalus" pitchFamily="18" charset="-78"/>
                <a:ea typeface="Times New Roman"/>
                <a:cs typeface="Andalus" pitchFamily="18" charset="-78"/>
              </a:rPr>
              <a:t>.</a:t>
            </a:r>
            <a:endParaRPr lang="en-US" sz="2800" dirty="0">
              <a:latin typeface="Andalus" pitchFamily="18" charset="-78"/>
              <a:ea typeface="Calibri"/>
              <a:cs typeface="Andalus" pitchFamily="18" charset="-78"/>
            </a:endParaRPr>
          </a:p>
          <a:p>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11948919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ndalus" pitchFamily="18" charset="-78"/>
                <a:cs typeface="Andalus" pitchFamily="18" charset="-78"/>
              </a:rPr>
              <a:t>Diagnosis</a:t>
            </a:r>
            <a:endParaRPr lang="ar-IQ" dirty="0">
              <a:latin typeface="Andalus" pitchFamily="18" charset="-78"/>
              <a:cs typeface="Andalus" pitchFamily="18" charset="-78"/>
            </a:endParaRPr>
          </a:p>
        </p:txBody>
      </p:sp>
      <p:sp>
        <p:nvSpPr>
          <p:cNvPr id="3" name="Content Placeholder 2"/>
          <p:cNvSpPr>
            <a:spLocks noGrp="1"/>
          </p:cNvSpPr>
          <p:nvPr>
            <p:ph idx="1"/>
          </p:nvPr>
        </p:nvSpPr>
        <p:spPr/>
        <p:txBody>
          <a:bodyPr/>
          <a:lstStyle/>
          <a:p>
            <a:pPr algn="just" rtl="0">
              <a:lnSpc>
                <a:spcPct val="115000"/>
              </a:lnSpc>
              <a:spcAft>
                <a:spcPts val="0"/>
              </a:spcAft>
            </a:pPr>
            <a:r>
              <a:rPr lang="en-US" dirty="0">
                <a:latin typeface="Andalus" pitchFamily="18" charset="-78"/>
                <a:ea typeface="Calibri"/>
                <a:cs typeface="Andalus" pitchFamily="18" charset="-78"/>
              </a:rPr>
              <a:t>Diagnosis of pneumonia in many cases is made based on the </a:t>
            </a:r>
            <a:r>
              <a:rPr lang="en-US" b="1" dirty="0">
                <a:latin typeface="Andalus" pitchFamily="18" charset="-78"/>
                <a:ea typeface="Calibri"/>
                <a:cs typeface="Andalus" pitchFamily="18" charset="-78"/>
              </a:rPr>
              <a:t>presence of clinical signs and symptoms.</a:t>
            </a:r>
            <a:endParaRPr lang="en-US" dirty="0">
              <a:latin typeface="Andalus" pitchFamily="18" charset="-78"/>
              <a:ea typeface="Calibri"/>
              <a:cs typeface="Andalus" pitchFamily="18" charset="-78"/>
            </a:endParaRPr>
          </a:p>
          <a:p>
            <a:pPr algn="just" rtl="0">
              <a:lnSpc>
                <a:spcPct val="115000"/>
              </a:lnSpc>
              <a:spcAft>
                <a:spcPts val="0"/>
              </a:spcAft>
            </a:pPr>
            <a:r>
              <a:rPr lang="en-US" b="1" dirty="0" smtClean="0">
                <a:latin typeface="Andalus" pitchFamily="18" charset="-78"/>
                <a:ea typeface="Calibri"/>
                <a:cs typeface="Andalus" pitchFamily="18" charset="-78"/>
              </a:rPr>
              <a:t>Chest </a:t>
            </a:r>
            <a:r>
              <a:rPr lang="en-US" b="1" dirty="0">
                <a:latin typeface="Andalus" pitchFamily="18" charset="-78"/>
                <a:ea typeface="Calibri"/>
                <a:cs typeface="Andalus" pitchFamily="18" charset="-78"/>
              </a:rPr>
              <a:t>x-ray</a:t>
            </a:r>
            <a:r>
              <a:rPr lang="en-US" dirty="0">
                <a:latin typeface="Andalus" pitchFamily="18" charset="-78"/>
                <a:ea typeface="Calibri"/>
                <a:cs typeface="Andalus" pitchFamily="18" charset="-78"/>
              </a:rPr>
              <a:t>  are often used to confirm the diagnosis.</a:t>
            </a:r>
          </a:p>
          <a:p>
            <a:endParaRPr lang="ar-IQ" dirty="0">
              <a:latin typeface="Andalus" pitchFamily="18" charset="-78"/>
              <a:cs typeface="Andalus" pitchFamily="18" charset="-78"/>
            </a:endParaRPr>
          </a:p>
        </p:txBody>
      </p:sp>
    </p:spTree>
    <p:extLst>
      <p:ext uri="{BB962C8B-B14F-4D97-AF65-F5344CB8AC3E}">
        <p14:creationId xmlns:p14="http://schemas.microsoft.com/office/powerpoint/2010/main" val="37171955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4375" y="1447800"/>
            <a:ext cx="6400800" cy="4800600"/>
          </a:xfrm>
        </p:spPr>
      </p:pic>
    </p:spTree>
    <p:extLst>
      <p:ext uri="{BB962C8B-B14F-4D97-AF65-F5344CB8AC3E}">
        <p14:creationId xmlns:p14="http://schemas.microsoft.com/office/powerpoint/2010/main" val="370008899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ndalus" pitchFamily="18" charset="-78"/>
                <a:cs typeface="Andalus" pitchFamily="18" charset="-78"/>
              </a:rPr>
              <a:t>Treatment                                         </a:t>
            </a:r>
            <a:endParaRPr lang="ar-IQ" dirty="0">
              <a:latin typeface="Andalus" pitchFamily="18" charset="-78"/>
              <a:cs typeface="Andalus" pitchFamily="18" charset="-78"/>
            </a:endParaRPr>
          </a:p>
        </p:txBody>
      </p:sp>
      <p:sp>
        <p:nvSpPr>
          <p:cNvPr id="3" name="Content Placeholder 2"/>
          <p:cNvSpPr>
            <a:spLocks noGrp="1"/>
          </p:cNvSpPr>
          <p:nvPr>
            <p:ph idx="1"/>
          </p:nvPr>
        </p:nvSpPr>
        <p:spPr/>
        <p:txBody>
          <a:bodyPr/>
          <a:lstStyle/>
          <a:p>
            <a:pPr algn="l" rtl="0"/>
            <a:r>
              <a:rPr lang="en-US" dirty="0" smtClean="0">
                <a:latin typeface="Andalus" pitchFamily="18" charset="-78"/>
                <a:ea typeface="Calibri"/>
                <a:cs typeface="Andalus" pitchFamily="18" charset="-78"/>
              </a:rPr>
              <a:t>Oral </a:t>
            </a:r>
            <a:r>
              <a:rPr lang="en-US" dirty="0">
                <a:latin typeface="Andalus" pitchFamily="18" charset="-78"/>
                <a:ea typeface="Calibri"/>
                <a:cs typeface="Andalus" pitchFamily="18" charset="-78"/>
              </a:rPr>
              <a:t>antibiotics are safe and effective in the treatment of community acquired pneumonia. IV antibiotics are used in children who cannot absorb oral antibiotics or in those with severe symptoms.</a:t>
            </a:r>
          </a:p>
          <a:p>
            <a:endParaRPr lang="ar-IQ" dirty="0">
              <a:latin typeface="Andalus" pitchFamily="18" charset="-78"/>
              <a:cs typeface="Andalus" pitchFamily="18" charset="-78"/>
            </a:endParaRPr>
          </a:p>
        </p:txBody>
      </p:sp>
    </p:spTree>
    <p:extLst>
      <p:ext uri="{BB962C8B-B14F-4D97-AF65-F5344CB8AC3E}">
        <p14:creationId xmlns:p14="http://schemas.microsoft.com/office/powerpoint/2010/main" val="21781777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4" name="صورة 5"/>
          <p:cNvPicPr>
            <a:picLocks noGrp="1"/>
          </p:cNvPicPr>
          <p:nvPr>
            <p:ph idx="1"/>
          </p:nvPr>
        </p:nvPicPr>
        <p:blipFill>
          <a:blip r:embed="rId2" cstate="print">
            <a:lum bright="-12000" contrast="57000"/>
          </a:blip>
          <a:stretch>
            <a:fillRect/>
          </a:stretch>
        </p:blipFill>
        <p:spPr bwMode="auto">
          <a:xfrm>
            <a:off x="1854857" y="1447800"/>
            <a:ext cx="6659836" cy="4800600"/>
          </a:xfrm>
          <a:prstGeom prst="rect">
            <a:avLst/>
          </a:prstGeom>
          <a:noFill/>
          <a:ln w="9525">
            <a:noFill/>
            <a:miter lim="800000"/>
            <a:headEnd/>
            <a:tailEnd/>
          </a:ln>
        </p:spPr>
      </p:pic>
    </p:spTree>
    <p:extLst>
      <p:ext uri="{BB962C8B-B14F-4D97-AF65-F5344CB8AC3E}">
        <p14:creationId xmlns:p14="http://schemas.microsoft.com/office/powerpoint/2010/main" val="38079893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algn="l" rtl="0">
              <a:lnSpc>
                <a:spcPct val="115000"/>
              </a:lnSpc>
              <a:spcAft>
                <a:spcPts val="0"/>
              </a:spcAft>
            </a:pPr>
            <a:r>
              <a:rPr lang="en-US" sz="2800" b="1" dirty="0">
                <a:solidFill>
                  <a:srgbClr val="FF0000"/>
                </a:solidFill>
                <a:latin typeface="Andalus" pitchFamily="18" charset="-78"/>
                <a:ea typeface="Calibri"/>
                <a:cs typeface="Andalus" pitchFamily="18" charset="-78"/>
              </a:rPr>
              <a:t>Supportive therapies </a:t>
            </a:r>
            <a:r>
              <a:rPr lang="en-US" sz="2800" dirty="0">
                <a:solidFill>
                  <a:srgbClr val="FF0000"/>
                </a:solidFill>
                <a:latin typeface="Andalus" pitchFamily="18" charset="-78"/>
                <a:ea typeface="Calibri"/>
                <a:cs typeface="Andalus" pitchFamily="18" charset="-78"/>
              </a:rPr>
              <a:t> </a:t>
            </a:r>
            <a:r>
              <a:rPr lang="en-US" sz="2800" dirty="0">
                <a:latin typeface="Andalus" pitchFamily="18" charset="-78"/>
                <a:ea typeface="Calibri"/>
                <a:cs typeface="Andalus" pitchFamily="18" charset="-78"/>
              </a:rPr>
              <a:t>Consider whether any of the following are needed:</a:t>
            </a:r>
          </a:p>
          <a:p>
            <a:pPr algn="l"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Antipyretics</a:t>
            </a:r>
            <a:r>
              <a:rPr lang="en-US" sz="2800" dirty="0">
                <a:latin typeface="Andalus" pitchFamily="18" charset="-78"/>
                <a:ea typeface="Calibri"/>
                <a:cs typeface="Andalus" pitchFamily="18" charset="-78"/>
              </a:rPr>
              <a:t> for fever.</a:t>
            </a:r>
          </a:p>
          <a:p>
            <a:pPr algn="l" rtl="0">
              <a:lnSpc>
                <a:spcPct val="115000"/>
              </a:lnSpc>
              <a:spcAft>
                <a:spcPts val="0"/>
              </a:spcAft>
            </a:pPr>
            <a:r>
              <a:rPr lang="en-US" sz="2800" dirty="0" smtClean="0">
                <a:latin typeface="Andalus" pitchFamily="18" charset="-78"/>
                <a:ea typeface="Calibri"/>
                <a:cs typeface="Andalus" pitchFamily="18" charset="-78"/>
              </a:rPr>
              <a:t> </a:t>
            </a:r>
            <a:r>
              <a:rPr lang="en-US" sz="2800" b="1" dirty="0">
                <a:latin typeface="Andalus" pitchFamily="18" charset="-78"/>
                <a:ea typeface="Calibri"/>
                <a:cs typeface="Andalus" pitchFamily="18" charset="-78"/>
              </a:rPr>
              <a:t>IV fluids</a:t>
            </a:r>
            <a:r>
              <a:rPr lang="en-US" sz="2800" dirty="0">
                <a:latin typeface="Andalus" pitchFamily="18" charset="-78"/>
                <a:ea typeface="Calibri"/>
                <a:cs typeface="Andalus" pitchFamily="18" charset="-78"/>
              </a:rPr>
              <a:t>: consider if dehydrated or not drinking.</a:t>
            </a:r>
          </a:p>
          <a:p>
            <a:pPr marL="0" indent="0" algn="l" rtl="0">
              <a:buNone/>
            </a:pPr>
            <a:r>
              <a:rPr lang="en-US" sz="2800" dirty="0">
                <a:latin typeface="Andalus" pitchFamily="18" charset="-78"/>
                <a:ea typeface="Calibri"/>
                <a:cs typeface="Andalus" pitchFamily="18" charset="-78"/>
              </a:rPr>
              <a:t>• Supplemental </a:t>
            </a:r>
            <a:r>
              <a:rPr lang="en-US" sz="2800" b="1" dirty="0">
                <a:latin typeface="Andalus" pitchFamily="18" charset="-78"/>
                <a:ea typeface="Calibri"/>
                <a:cs typeface="Andalus" pitchFamily="18" charset="-78"/>
              </a:rPr>
              <a:t>oxygen</a:t>
            </a:r>
            <a:endParaRPr lang="ar-IQ" sz="2800" dirty="0">
              <a:latin typeface="Andalus" pitchFamily="18" charset="-78"/>
              <a:cs typeface="Andalus" pitchFamily="18" charset="-78"/>
            </a:endParaRPr>
          </a:p>
        </p:txBody>
      </p:sp>
    </p:spTree>
    <p:extLst>
      <p:ext uri="{BB962C8B-B14F-4D97-AF65-F5344CB8AC3E}">
        <p14:creationId xmlns:p14="http://schemas.microsoft.com/office/powerpoint/2010/main" val="36493301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pPr algn="l"/>
            <a:r>
              <a:rPr lang="en-US" sz="2800" b="1" dirty="0" smtClean="0">
                <a:solidFill>
                  <a:srgbClr val="0070C0"/>
                </a:solidFill>
                <a:effectLst/>
                <a:latin typeface="Andalus" pitchFamily="18" charset="-78"/>
                <a:ea typeface="Calibri"/>
                <a:cs typeface="Andalus" pitchFamily="18" charset="-78"/>
              </a:rPr>
              <a:t>B-Breast milk jaundice </a:t>
            </a:r>
            <a:r>
              <a:rPr lang="en-US" sz="2800" dirty="0" smtClean="0">
                <a:latin typeface="Andalus" pitchFamily="18" charset="-78"/>
                <a:ea typeface="Calibri"/>
                <a:cs typeface="Andalus" pitchFamily="18" charset="-78"/>
              </a:rPr>
              <a:t/>
            </a:r>
            <a:br>
              <a:rPr lang="en-US" sz="2800" dirty="0" smtClean="0">
                <a:latin typeface="Andalus" pitchFamily="18" charset="-78"/>
                <a:ea typeface="Calibri"/>
                <a:cs typeface="Andalus" pitchFamily="18" charset="-78"/>
              </a:rPr>
            </a:br>
            <a:endParaRPr lang="ar-IQ" sz="2800" dirty="0">
              <a:latin typeface="Andalus" pitchFamily="18" charset="-78"/>
              <a:cs typeface="Andalus" pitchFamily="18" charset="-78"/>
            </a:endParaRPr>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pPr lvl="0" algn="just" rtl="0">
              <a:lnSpc>
                <a:spcPct val="115000"/>
              </a:lnSpc>
              <a:buFont typeface="Wingdings"/>
              <a:buChar char=""/>
            </a:pPr>
            <a:r>
              <a:rPr lang="en-US" dirty="0" smtClean="0">
                <a:effectLst/>
                <a:latin typeface="Andalus" pitchFamily="18" charset="-78"/>
                <a:ea typeface="Calibri"/>
                <a:cs typeface="Andalus" pitchFamily="18" charset="-78"/>
              </a:rPr>
              <a:t>It occurs in some breast-fed infants because </a:t>
            </a:r>
            <a:r>
              <a:rPr lang="en-US" b="1" dirty="0" smtClean="0">
                <a:effectLst/>
                <a:latin typeface="Andalus" pitchFamily="18" charset="-78"/>
                <a:ea typeface="Calibri"/>
                <a:cs typeface="Andalus" pitchFamily="18" charset="-78"/>
              </a:rPr>
              <a:t>breast milk may contain an inhibitor of bilirubin conjugation or may increase the </a:t>
            </a:r>
            <a:r>
              <a:rPr lang="en-US" b="1" dirty="0" err="1" smtClean="0">
                <a:effectLst/>
                <a:latin typeface="Andalus" pitchFamily="18" charset="-78"/>
                <a:ea typeface="Calibri"/>
                <a:cs typeface="Andalus" pitchFamily="18" charset="-78"/>
              </a:rPr>
              <a:t>enterohepatic</a:t>
            </a:r>
            <a:r>
              <a:rPr lang="en-US" b="1" dirty="0" smtClean="0">
                <a:effectLst/>
                <a:latin typeface="Andalus" pitchFamily="18" charset="-78"/>
                <a:ea typeface="Calibri"/>
                <a:cs typeface="Andalus" pitchFamily="18" charset="-78"/>
              </a:rPr>
              <a:t> recirculation of bilirubin because of breast milk </a:t>
            </a:r>
            <a:r>
              <a:rPr lang="en-US" b="1" dirty="0" err="1" smtClean="0">
                <a:effectLst/>
                <a:latin typeface="Andalus" pitchFamily="18" charset="-78"/>
                <a:ea typeface="Calibri"/>
                <a:cs typeface="Andalus" pitchFamily="18" charset="-78"/>
              </a:rPr>
              <a:t>glucuronidase</a:t>
            </a:r>
            <a:r>
              <a:rPr lang="en-US" dirty="0" smtClean="0">
                <a:effectLst/>
                <a:latin typeface="Andalus" pitchFamily="18" charset="-78"/>
                <a:ea typeface="Calibri"/>
                <a:cs typeface="Andalus" pitchFamily="18" charset="-78"/>
              </a:rPr>
              <a:t>.</a:t>
            </a:r>
            <a:endParaRPr lang="en-US" sz="2400" dirty="0">
              <a:latin typeface="Andalus" pitchFamily="18" charset="-78"/>
              <a:ea typeface="Calibri"/>
              <a:cs typeface="Andalus" pitchFamily="18" charset="-78"/>
            </a:endParaRPr>
          </a:p>
          <a:p>
            <a:pPr lvl="0" algn="just" rtl="0">
              <a:lnSpc>
                <a:spcPct val="115000"/>
              </a:lnSpc>
              <a:buFont typeface="Wingdings"/>
              <a:buChar char=""/>
            </a:pPr>
            <a:r>
              <a:rPr lang="en-US" dirty="0" smtClean="0">
                <a:effectLst/>
                <a:latin typeface="Andalus" pitchFamily="18" charset="-78"/>
                <a:ea typeface="Calibri"/>
                <a:cs typeface="Andalus" pitchFamily="18" charset="-78"/>
              </a:rPr>
              <a:t>Jaundice appears in the </a:t>
            </a:r>
            <a:r>
              <a:rPr lang="en-US" b="1" dirty="0" smtClean="0">
                <a:effectLst/>
                <a:latin typeface="Andalus" pitchFamily="18" charset="-78"/>
                <a:ea typeface="Calibri"/>
                <a:cs typeface="Andalus" pitchFamily="18" charset="-78"/>
              </a:rPr>
              <a:t>seventh</a:t>
            </a:r>
            <a:r>
              <a:rPr lang="en-US" dirty="0" smtClean="0">
                <a:effectLst/>
                <a:latin typeface="Andalus" pitchFamily="18" charset="-78"/>
                <a:ea typeface="Calibri"/>
                <a:cs typeface="Andalus" pitchFamily="18" charset="-78"/>
              </a:rPr>
              <a:t> day and it </a:t>
            </a:r>
            <a:r>
              <a:rPr lang="en-US" b="1" dirty="0" smtClean="0">
                <a:effectLst/>
                <a:latin typeface="Andalus" pitchFamily="18" charset="-78"/>
                <a:ea typeface="Calibri"/>
                <a:cs typeface="Andalus" pitchFamily="18" charset="-78"/>
              </a:rPr>
              <a:t>gradually increased in severity</a:t>
            </a:r>
            <a:r>
              <a:rPr lang="en-US" dirty="0" smtClean="0">
                <a:effectLst/>
                <a:latin typeface="Andalus" pitchFamily="18" charset="-78"/>
                <a:ea typeface="Calibri"/>
                <a:cs typeface="Andalus" pitchFamily="18" charset="-78"/>
              </a:rPr>
              <a:t> till it reaches its peak during third week. It may persists for several weeks.</a:t>
            </a:r>
            <a:endParaRPr lang="en-US" sz="2400" dirty="0">
              <a:latin typeface="Andalus" pitchFamily="18" charset="-78"/>
              <a:ea typeface="Calibri"/>
              <a:cs typeface="Andalus" pitchFamily="18" charset="-78"/>
            </a:endParaRPr>
          </a:p>
          <a:p>
            <a:pPr lvl="0" algn="just" rtl="0">
              <a:lnSpc>
                <a:spcPct val="115000"/>
              </a:lnSpc>
              <a:buFont typeface="Wingdings"/>
              <a:buChar char=""/>
            </a:pPr>
            <a:r>
              <a:rPr lang="en-US" b="1" dirty="0" smtClean="0">
                <a:effectLst/>
                <a:latin typeface="Andalus" pitchFamily="18" charset="-78"/>
                <a:ea typeface="Calibri"/>
                <a:cs typeface="Andalus" pitchFamily="18" charset="-78"/>
              </a:rPr>
              <a:t>Interruption of breast feeding and use of formula feeding for 1–3 days causes a prompt decline in bilirubin</a:t>
            </a:r>
            <a:r>
              <a:rPr lang="en-US" dirty="0" smtClean="0">
                <a:effectLst/>
                <a:latin typeface="Andalus" pitchFamily="18" charset="-78"/>
                <a:ea typeface="Calibri"/>
                <a:cs typeface="Andalus" pitchFamily="18" charset="-78"/>
              </a:rPr>
              <a:t> (which do not increase significantly after breastfeeding resumes)</a:t>
            </a:r>
            <a:r>
              <a:rPr lang="en-US" baseline="30000" dirty="0" smtClean="0">
                <a:effectLst/>
                <a:latin typeface="Andalus" pitchFamily="18" charset="-78"/>
                <a:ea typeface="Calibri"/>
                <a:cs typeface="Andalus" pitchFamily="18" charset="-78"/>
              </a:rPr>
              <a:t> </a:t>
            </a:r>
            <a:r>
              <a:rPr lang="en-US" dirty="0" smtClean="0">
                <a:effectLst/>
                <a:latin typeface="Andalus" pitchFamily="18" charset="-78"/>
                <a:ea typeface="Calibri"/>
                <a:cs typeface="Andalus" pitchFamily="18" charset="-78"/>
              </a:rPr>
              <a:t> but is only recommended for infants with serum bilirubin concentrations that put them at risk for kernicterus.</a:t>
            </a:r>
            <a:endParaRPr lang="en-US" sz="2400" dirty="0">
              <a:latin typeface="Andalus" pitchFamily="18" charset="-78"/>
              <a:ea typeface="Calibri"/>
              <a:cs typeface="Andalus" pitchFamily="18" charset="-78"/>
            </a:endParaRPr>
          </a:p>
          <a:p>
            <a:pPr algn="l" rtl="0"/>
            <a:endParaRPr lang="ar-IQ" dirty="0">
              <a:latin typeface="Andalus" pitchFamily="18" charset="-78"/>
              <a:cs typeface="Andalus" pitchFamily="18" charset="-78"/>
            </a:endParaRPr>
          </a:p>
        </p:txBody>
      </p:sp>
    </p:spTree>
    <p:extLst>
      <p:ext uri="{BB962C8B-B14F-4D97-AF65-F5344CB8AC3E}">
        <p14:creationId xmlns:p14="http://schemas.microsoft.com/office/powerpoint/2010/main" val="1330998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rgbClr val="0070C0"/>
                </a:solidFill>
                <a:effectLst/>
                <a:latin typeface="Andalus" pitchFamily="18" charset="-78"/>
                <a:ea typeface="Calibri"/>
                <a:cs typeface="Andalus" pitchFamily="18" charset="-78"/>
              </a:rPr>
              <a:t>C-Breast feeding jaundice</a:t>
            </a:r>
            <a:r>
              <a:rPr lang="en-US" sz="2800" dirty="0" smtClean="0">
                <a:latin typeface="Andalus" pitchFamily="18" charset="-78"/>
                <a:ea typeface="Calibri"/>
                <a:cs typeface="Andalus" pitchFamily="18" charset="-78"/>
              </a:rPr>
              <a:t/>
            </a:r>
            <a:br>
              <a:rPr lang="en-US" sz="2800" dirty="0" smtClean="0">
                <a:latin typeface="Andalus" pitchFamily="18" charset="-78"/>
                <a:ea typeface="Calibri"/>
                <a:cs typeface="Andalus" pitchFamily="18" charset="-78"/>
              </a:rPr>
            </a:br>
            <a:endParaRPr lang="ar-IQ" sz="2800" dirty="0">
              <a:latin typeface="Andalus" pitchFamily="18" charset="-78"/>
              <a:cs typeface="Andalus" pitchFamily="18" charset="-78"/>
            </a:endParaRPr>
          </a:p>
        </p:txBody>
      </p:sp>
      <p:sp>
        <p:nvSpPr>
          <p:cNvPr id="3" name="Content Placeholder 2"/>
          <p:cNvSpPr>
            <a:spLocks noGrp="1"/>
          </p:cNvSpPr>
          <p:nvPr>
            <p:ph idx="1"/>
          </p:nvPr>
        </p:nvSpPr>
        <p:spPr>
          <a:xfrm>
            <a:off x="971600" y="1447800"/>
            <a:ext cx="7962088" cy="4800600"/>
          </a:xfrm>
        </p:spPr>
        <p:txBody>
          <a:bodyPr>
            <a:normAutofit fontScale="85000" lnSpcReduction="10000"/>
          </a:bodyPr>
          <a:lstStyle/>
          <a:p>
            <a:pPr algn="just" rtl="0">
              <a:lnSpc>
                <a:spcPct val="115000"/>
              </a:lnSpc>
              <a:spcAft>
                <a:spcPts val="0"/>
              </a:spcAft>
            </a:pPr>
            <a:r>
              <a:rPr lang="en-US" dirty="0" smtClean="0">
                <a:effectLst/>
                <a:latin typeface="Andalus" pitchFamily="18" charset="-78"/>
                <a:ea typeface="Calibri"/>
                <a:cs typeface="Andalus" pitchFamily="18" charset="-78"/>
              </a:rPr>
              <a:t>Breastfeeding jaundice occur when a breastfeeding baby </a:t>
            </a:r>
            <a:r>
              <a:rPr lang="en-US" b="1" dirty="0" smtClean="0">
                <a:effectLst/>
                <a:latin typeface="Andalus" pitchFamily="18" charset="-78"/>
                <a:ea typeface="Calibri"/>
                <a:cs typeface="Andalus" pitchFamily="18" charset="-78"/>
              </a:rPr>
              <a:t>is not getting enough breast milk</a:t>
            </a:r>
            <a:r>
              <a:rPr lang="en-US" dirty="0" smtClean="0">
                <a:effectLst/>
                <a:latin typeface="Andalus" pitchFamily="18" charset="-78"/>
                <a:ea typeface="Calibri"/>
                <a:cs typeface="Andalus" pitchFamily="18" charset="-78"/>
              </a:rPr>
              <a:t> , which leads to infrequent bowel movements and increased </a:t>
            </a:r>
            <a:r>
              <a:rPr lang="en-US" dirty="0" err="1" smtClean="0">
                <a:effectLst/>
                <a:latin typeface="Andalus" pitchFamily="18" charset="-78"/>
                <a:ea typeface="Calibri"/>
                <a:cs typeface="Andalus" pitchFamily="18" charset="-78"/>
              </a:rPr>
              <a:t>enterohepatic</a:t>
            </a:r>
            <a:r>
              <a:rPr lang="en-US" dirty="0" smtClean="0">
                <a:effectLst/>
                <a:latin typeface="Andalus" pitchFamily="18" charset="-78"/>
                <a:ea typeface="Calibri"/>
                <a:cs typeface="Andalus" pitchFamily="18" charset="-78"/>
              </a:rPr>
              <a:t> circulation of bilirubin. It occurs during the first week of life) .</a:t>
            </a:r>
            <a:endParaRPr lang="en-US" sz="2400" dirty="0" smtClean="0">
              <a:latin typeface="Andalus" pitchFamily="18" charset="-78"/>
              <a:ea typeface="Calibri"/>
              <a:cs typeface="Andalus" pitchFamily="18" charset="-78"/>
            </a:endParaRPr>
          </a:p>
          <a:p>
            <a:pPr marL="0" indent="0" algn="just" rtl="0">
              <a:lnSpc>
                <a:spcPct val="115000"/>
              </a:lnSpc>
              <a:spcAft>
                <a:spcPts val="0"/>
              </a:spcAft>
              <a:buNone/>
            </a:pPr>
            <a:r>
              <a:rPr lang="en-US" dirty="0" smtClean="0">
                <a:effectLst/>
                <a:latin typeface="Andalus" pitchFamily="18" charset="-78"/>
                <a:ea typeface="Calibri"/>
                <a:cs typeface="Andalus" pitchFamily="18" charset="-78"/>
              </a:rPr>
              <a:t> </a:t>
            </a:r>
            <a:endParaRPr lang="en-US" sz="2400" dirty="0" smtClean="0">
              <a:latin typeface="Andalus" pitchFamily="18" charset="-78"/>
              <a:ea typeface="Calibri"/>
              <a:cs typeface="Andalus" pitchFamily="18" charset="-78"/>
            </a:endParaRPr>
          </a:p>
          <a:p>
            <a:pPr algn="just" rtl="0">
              <a:lnSpc>
                <a:spcPct val="115000"/>
              </a:lnSpc>
              <a:spcAft>
                <a:spcPts val="0"/>
              </a:spcAft>
            </a:pPr>
            <a:r>
              <a:rPr lang="en-US" dirty="0" smtClean="0">
                <a:effectLst/>
                <a:latin typeface="Andalus" pitchFamily="18" charset="-78"/>
                <a:ea typeface="Calibri"/>
                <a:cs typeface="Andalus" pitchFamily="18" charset="-78"/>
              </a:rPr>
              <a:t>2-</a:t>
            </a:r>
            <a:r>
              <a:rPr lang="en-US" b="1" dirty="0" smtClean="0">
                <a:effectLst/>
                <a:latin typeface="Andalus" pitchFamily="18" charset="-78"/>
                <a:ea typeface="Calibri"/>
                <a:cs typeface="Andalus" pitchFamily="18" charset="-78"/>
              </a:rPr>
              <a:t>Water and dextrose solutions should not be used</a:t>
            </a:r>
            <a:r>
              <a:rPr lang="en-US" dirty="0" smtClean="0">
                <a:effectLst/>
                <a:latin typeface="Andalus" pitchFamily="18" charset="-78"/>
                <a:ea typeface="Calibri"/>
                <a:cs typeface="Andalus" pitchFamily="18" charset="-78"/>
              </a:rPr>
              <a:t> to supplement breastfeeding because they do not prevent </a:t>
            </a:r>
            <a:r>
              <a:rPr lang="en-US" dirty="0" err="1" smtClean="0">
                <a:effectLst/>
                <a:latin typeface="Andalus" pitchFamily="18" charset="-78"/>
                <a:ea typeface="Calibri"/>
                <a:cs typeface="Andalus" pitchFamily="18" charset="-78"/>
              </a:rPr>
              <a:t>hyperbilirubinemia</a:t>
            </a:r>
            <a:r>
              <a:rPr lang="en-US" dirty="0" smtClean="0">
                <a:effectLst/>
                <a:latin typeface="Andalus" pitchFamily="18" charset="-78"/>
                <a:ea typeface="Calibri"/>
                <a:cs typeface="Andalus" pitchFamily="18" charset="-78"/>
              </a:rPr>
              <a:t> and may lead to </a:t>
            </a:r>
            <a:r>
              <a:rPr lang="en-US" dirty="0" err="1" smtClean="0">
                <a:effectLst/>
                <a:latin typeface="Andalus" pitchFamily="18" charset="-78"/>
                <a:ea typeface="Calibri"/>
                <a:cs typeface="Andalus" pitchFamily="18" charset="-78"/>
              </a:rPr>
              <a:t>hyponatremia</a:t>
            </a:r>
            <a:r>
              <a:rPr lang="en-US" dirty="0" smtClean="0">
                <a:effectLst/>
                <a:latin typeface="Andalus" pitchFamily="18" charset="-78"/>
                <a:ea typeface="Calibri"/>
                <a:cs typeface="Andalus" pitchFamily="18" charset="-78"/>
              </a:rPr>
              <a:t>.</a:t>
            </a:r>
            <a:r>
              <a:rPr lang="en-US" sz="3600" b="1" dirty="0" smtClean="0">
                <a:effectLst/>
                <a:latin typeface="Andalus" pitchFamily="18" charset="-78"/>
                <a:ea typeface="Calibri"/>
                <a:cs typeface="Andalus" pitchFamily="18" charset="-78"/>
              </a:rPr>
              <a:t> </a:t>
            </a:r>
            <a:endParaRPr lang="en-US" sz="2400" dirty="0" smtClean="0">
              <a:latin typeface="Andalus" pitchFamily="18" charset="-78"/>
              <a:ea typeface="Calibri"/>
              <a:cs typeface="Andalus" pitchFamily="18" charset="-78"/>
            </a:endParaRPr>
          </a:p>
          <a:p>
            <a:endParaRPr lang="ar-IQ" dirty="0">
              <a:latin typeface="Andalus" pitchFamily="18" charset="-78"/>
              <a:cs typeface="Andalus" pitchFamily="18" charset="-78"/>
            </a:endParaRPr>
          </a:p>
        </p:txBody>
      </p:sp>
    </p:spTree>
    <p:extLst>
      <p:ext uri="{BB962C8B-B14F-4D97-AF65-F5344CB8AC3E}">
        <p14:creationId xmlns:p14="http://schemas.microsoft.com/office/powerpoint/2010/main" val="3886439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solidFill>
                  <a:srgbClr val="0070C0"/>
                </a:solidFill>
                <a:effectLst/>
                <a:latin typeface="Andalus" pitchFamily="18" charset="-78"/>
                <a:ea typeface="Calibri"/>
                <a:cs typeface="Andalus" pitchFamily="18" charset="-78"/>
              </a:rPr>
              <a:t>D-Prematurity. </a:t>
            </a:r>
            <a:r>
              <a:rPr lang="en-US" sz="2800" dirty="0" smtClean="0">
                <a:latin typeface="Andalus" pitchFamily="18" charset="-78"/>
                <a:ea typeface="Calibri"/>
                <a:cs typeface="Andalus" pitchFamily="18" charset="-78"/>
              </a:rPr>
              <a:t/>
            </a:r>
            <a:br>
              <a:rPr lang="en-US" sz="2800" dirty="0" smtClean="0">
                <a:latin typeface="Andalus" pitchFamily="18" charset="-78"/>
                <a:ea typeface="Calibri"/>
                <a:cs typeface="Andalus" pitchFamily="18" charset="-78"/>
              </a:rPr>
            </a:br>
            <a:endParaRPr lang="ar-IQ" sz="2800" dirty="0">
              <a:latin typeface="Andalus" pitchFamily="18" charset="-78"/>
              <a:cs typeface="Andalus" pitchFamily="18" charset="-78"/>
            </a:endParaRPr>
          </a:p>
        </p:txBody>
      </p:sp>
      <p:sp>
        <p:nvSpPr>
          <p:cNvPr id="3" name="Content Placeholder 2"/>
          <p:cNvSpPr>
            <a:spLocks noGrp="1"/>
          </p:cNvSpPr>
          <p:nvPr>
            <p:ph idx="1"/>
          </p:nvPr>
        </p:nvSpPr>
        <p:spPr>
          <a:xfrm>
            <a:off x="457200" y="1124744"/>
            <a:ext cx="8229600" cy="5001419"/>
          </a:xfrm>
        </p:spPr>
        <p:txBody>
          <a:bodyPr>
            <a:normAutofit fontScale="85000" lnSpcReduction="20000"/>
          </a:bodyPr>
          <a:lstStyle/>
          <a:p>
            <a:pPr algn="just" rtl="0">
              <a:lnSpc>
                <a:spcPct val="115000"/>
              </a:lnSpc>
              <a:spcAft>
                <a:spcPts val="0"/>
              </a:spcAft>
            </a:pPr>
            <a:r>
              <a:rPr lang="en-US" dirty="0" smtClean="0">
                <a:effectLst/>
                <a:latin typeface="Andalus" pitchFamily="18" charset="-78"/>
                <a:ea typeface="Calibri"/>
                <a:cs typeface="Andalus" pitchFamily="18" charset="-78"/>
              </a:rPr>
              <a:t>1-Although preterm infants develop </a:t>
            </a:r>
            <a:r>
              <a:rPr lang="en-US" dirty="0" err="1" smtClean="0">
                <a:effectLst/>
                <a:latin typeface="Andalus" pitchFamily="18" charset="-78"/>
                <a:ea typeface="Calibri"/>
                <a:cs typeface="Andalus" pitchFamily="18" charset="-78"/>
              </a:rPr>
              <a:t>hyperbilirubinemia</a:t>
            </a:r>
            <a:r>
              <a:rPr lang="en-US" dirty="0" smtClean="0">
                <a:effectLst/>
                <a:latin typeface="Andalus" pitchFamily="18" charset="-78"/>
                <a:ea typeface="Calibri"/>
                <a:cs typeface="Andalus" pitchFamily="18" charset="-78"/>
              </a:rPr>
              <a:t> by the same mechanisms as term infants, </a:t>
            </a:r>
            <a:r>
              <a:rPr lang="en-US" b="1" dirty="0" smtClean="0">
                <a:effectLst/>
                <a:latin typeface="Andalus" pitchFamily="18" charset="-78"/>
                <a:ea typeface="Calibri"/>
                <a:cs typeface="Andalus" pitchFamily="18" charset="-78"/>
              </a:rPr>
              <a:t>it is more common and more severe in preterm infants and lasts longer</a:t>
            </a:r>
            <a:r>
              <a:rPr lang="en-US" dirty="0" smtClean="0">
                <a:effectLst/>
                <a:latin typeface="Andalus" pitchFamily="18" charset="-78"/>
                <a:ea typeface="Calibri"/>
                <a:cs typeface="Andalus" pitchFamily="18" charset="-78"/>
              </a:rPr>
              <a:t> (due to the relative immaturity of the red blood cells, hepatic cells, and gastrointestinal tract).</a:t>
            </a:r>
            <a:endParaRPr lang="en-US" sz="2400" dirty="0">
              <a:latin typeface="Andalus" pitchFamily="18" charset="-78"/>
              <a:ea typeface="Calibri"/>
              <a:cs typeface="Andalus" pitchFamily="18" charset="-78"/>
            </a:endParaRPr>
          </a:p>
          <a:p>
            <a:pPr marL="0" indent="0" algn="just" rtl="0">
              <a:lnSpc>
                <a:spcPct val="115000"/>
              </a:lnSpc>
              <a:spcAft>
                <a:spcPts val="0"/>
              </a:spcAft>
              <a:buNone/>
            </a:pPr>
            <a:r>
              <a:rPr lang="en-US" dirty="0" smtClean="0">
                <a:effectLst/>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pPr algn="just" rtl="0">
              <a:lnSpc>
                <a:spcPct val="115000"/>
              </a:lnSpc>
              <a:spcAft>
                <a:spcPts val="0"/>
              </a:spcAft>
            </a:pPr>
            <a:r>
              <a:rPr lang="en-US" dirty="0" smtClean="0">
                <a:effectLst/>
                <a:latin typeface="Andalus" pitchFamily="18" charset="-78"/>
                <a:ea typeface="Calibri"/>
                <a:cs typeface="Andalus" pitchFamily="18" charset="-78"/>
              </a:rPr>
              <a:t>2-Kernicterus is extremely uncommon. However, kernicterus in preterm infants</a:t>
            </a:r>
            <a:r>
              <a:rPr lang="en-US" b="1" dirty="0" smtClean="0">
                <a:effectLst/>
                <a:latin typeface="Andalus" pitchFamily="18" charset="-78"/>
                <a:ea typeface="Calibri"/>
                <a:cs typeface="Andalus" pitchFamily="18" charset="-78"/>
              </a:rPr>
              <a:t> </a:t>
            </a:r>
            <a:r>
              <a:rPr lang="en-US" dirty="0" smtClean="0">
                <a:effectLst/>
                <a:latin typeface="Andalus" pitchFamily="18" charset="-78"/>
                <a:ea typeface="Calibri"/>
                <a:cs typeface="Andalus" pitchFamily="18" charset="-78"/>
              </a:rPr>
              <a:t>can occur at lower TSB concentrations .</a:t>
            </a:r>
            <a:endParaRPr lang="en-US" sz="2400" dirty="0">
              <a:latin typeface="Andalus" pitchFamily="18" charset="-78"/>
              <a:ea typeface="Calibri"/>
              <a:cs typeface="Andalus" pitchFamily="18" charset="-78"/>
            </a:endParaRPr>
          </a:p>
          <a:p>
            <a:pPr marL="0" indent="0" algn="just" rtl="0">
              <a:lnSpc>
                <a:spcPct val="115000"/>
              </a:lnSpc>
              <a:spcAft>
                <a:spcPts val="0"/>
              </a:spcAft>
              <a:buNone/>
            </a:pPr>
            <a:r>
              <a:rPr lang="en-US" dirty="0" smtClean="0">
                <a:effectLst/>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endParaRPr lang="ar-IQ" dirty="0">
              <a:latin typeface="Andalus" pitchFamily="18" charset="-78"/>
              <a:cs typeface="Andalus" pitchFamily="18" charset="-78"/>
            </a:endParaRPr>
          </a:p>
        </p:txBody>
      </p:sp>
    </p:spTree>
    <p:extLst>
      <p:ext uri="{BB962C8B-B14F-4D97-AF65-F5344CB8AC3E}">
        <p14:creationId xmlns:p14="http://schemas.microsoft.com/office/powerpoint/2010/main" val="24731403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en-US" b="1" dirty="0">
                <a:solidFill>
                  <a:srgbClr val="FF0000"/>
                </a:solidFill>
                <a:latin typeface="Andalus" pitchFamily="18" charset="-78"/>
                <a:ea typeface="Calibri"/>
                <a:cs typeface="Andalus" pitchFamily="18" charset="-78"/>
              </a:rPr>
              <a:t>2-Pathologic Unconjugated </a:t>
            </a:r>
            <a:r>
              <a:rPr lang="en-US" b="1" dirty="0" err="1">
                <a:solidFill>
                  <a:srgbClr val="FF0000"/>
                </a:solidFill>
                <a:latin typeface="Andalus" pitchFamily="18" charset="-78"/>
                <a:ea typeface="Calibri"/>
                <a:cs typeface="Andalus" pitchFamily="18" charset="-78"/>
              </a:rPr>
              <a:t>Hyperbilirubinemia</a:t>
            </a:r>
            <a:endParaRPr lang="ar-IQ" dirty="0">
              <a:latin typeface="Andalus" pitchFamily="18" charset="-78"/>
              <a:cs typeface="Andalus" pitchFamily="18" charset="-78"/>
            </a:endParaRPr>
          </a:p>
        </p:txBody>
      </p:sp>
      <p:sp>
        <p:nvSpPr>
          <p:cNvPr id="3" name="Content Placeholder 2"/>
          <p:cNvSpPr>
            <a:spLocks noGrp="1"/>
          </p:cNvSpPr>
          <p:nvPr>
            <p:ph idx="1"/>
          </p:nvPr>
        </p:nvSpPr>
        <p:spPr>
          <a:xfrm>
            <a:off x="457200" y="1268760"/>
            <a:ext cx="8229600" cy="4857403"/>
          </a:xfrm>
        </p:spPr>
        <p:txBody>
          <a:bodyPr>
            <a:normAutofit/>
          </a:bodyPr>
          <a:lstStyle/>
          <a:p>
            <a:pPr marL="0" indent="0" algn="just" rtl="0">
              <a:lnSpc>
                <a:spcPct val="115000"/>
              </a:lnSpc>
              <a:spcAft>
                <a:spcPts val="0"/>
              </a:spcAft>
              <a:buNone/>
            </a:pPr>
            <a:r>
              <a:rPr lang="en-US" sz="2400" b="1" dirty="0" smtClean="0">
                <a:solidFill>
                  <a:srgbClr val="0070C0"/>
                </a:solidFill>
                <a:latin typeface="Andalus" pitchFamily="18" charset="-78"/>
                <a:ea typeface="Calibri"/>
                <a:cs typeface="Andalus" pitchFamily="18" charset="-78"/>
              </a:rPr>
              <a:t>A-Acute </a:t>
            </a:r>
            <a:r>
              <a:rPr lang="en-US" sz="2400" b="1" dirty="0">
                <a:solidFill>
                  <a:srgbClr val="0070C0"/>
                </a:solidFill>
                <a:latin typeface="Andalus" pitchFamily="18" charset="-78"/>
                <a:ea typeface="Calibri"/>
                <a:cs typeface="Andalus" pitchFamily="18" charset="-78"/>
              </a:rPr>
              <a:t>Hemolysis: </a:t>
            </a:r>
            <a:endParaRPr lang="en-US" sz="2400" dirty="0">
              <a:latin typeface="Andalus" pitchFamily="18" charset="-78"/>
              <a:ea typeface="Calibri"/>
              <a:cs typeface="Andalus" pitchFamily="18" charset="-78"/>
            </a:endParaRPr>
          </a:p>
          <a:p>
            <a:pPr algn="just" rtl="0">
              <a:lnSpc>
                <a:spcPct val="115000"/>
              </a:lnSpc>
              <a:spcAft>
                <a:spcPts val="0"/>
              </a:spcAft>
            </a:pPr>
            <a:r>
              <a:rPr lang="en-GB" sz="2400" dirty="0">
                <a:latin typeface="Andalus" pitchFamily="18" charset="-78"/>
                <a:ea typeface="Calibri"/>
                <a:cs typeface="Andalus" pitchFamily="18" charset="-78"/>
              </a:rPr>
              <a:t>In this condition, jaundice appears at birth or during the </a:t>
            </a:r>
            <a:r>
              <a:rPr lang="en-GB" sz="2400" b="1" i="1" dirty="0">
                <a:latin typeface="Andalus" pitchFamily="18" charset="-78"/>
                <a:ea typeface="Calibri"/>
                <a:cs typeface="Andalus" pitchFamily="18" charset="-78"/>
              </a:rPr>
              <a:t>first day</a:t>
            </a:r>
            <a:r>
              <a:rPr lang="en-GB" sz="2400" i="1" dirty="0">
                <a:latin typeface="Andalus" pitchFamily="18" charset="-78"/>
                <a:ea typeface="Calibri"/>
                <a:cs typeface="Andalus" pitchFamily="18" charset="-78"/>
              </a:rPr>
              <a:t> </a:t>
            </a:r>
            <a:r>
              <a:rPr lang="en-GB" sz="2400" dirty="0">
                <a:latin typeface="Andalus" pitchFamily="18" charset="-78"/>
                <a:ea typeface="Calibri"/>
                <a:cs typeface="Andalus" pitchFamily="18" charset="-78"/>
              </a:rPr>
              <a:t>and it is commonly severe. Serum bilirubin level may rise rapidly to reach serious levels where kernicterus may occur. </a:t>
            </a:r>
            <a:endParaRPr lang="en-US" sz="2400" dirty="0">
              <a:latin typeface="Andalus" pitchFamily="18" charset="-78"/>
              <a:ea typeface="Calibri"/>
              <a:cs typeface="Andalus" pitchFamily="18" charset="-78"/>
            </a:endParaRPr>
          </a:p>
          <a:p>
            <a:pPr algn="just" rtl="0">
              <a:lnSpc>
                <a:spcPct val="115000"/>
              </a:lnSpc>
              <a:spcAft>
                <a:spcPts val="0"/>
              </a:spcAft>
            </a:pPr>
            <a:r>
              <a:rPr lang="en-GB" sz="2400" b="1" i="1" dirty="0">
                <a:latin typeface="Andalus" pitchFamily="18" charset="-78"/>
                <a:ea typeface="Calibri"/>
                <a:cs typeface="Andalus" pitchFamily="18" charset="-78"/>
              </a:rPr>
              <a:t>Kernicterus</a:t>
            </a:r>
            <a:r>
              <a:rPr lang="en-GB" sz="2400" dirty="0">
                <a:latin typeface="Andalus" pitchFamily="18" charset="-78"/>
                <a:ea typeface="Calibri"/>
                <a:cs typeface="Andalus" pitchFamily="18" charset="-78"/>
              </a:rPr>
              <a:t> is a real risk and it may occur when serum bilirubin exceeds the critical level, which depends on the birth weight and the condition of the baby. The cause of haemolysis can be identified by clinical and laboratory </a:t>
            </a:r>
            <a:r>
              <a:rPr lang="en-GB" sz="2400" dirty="0" smtClean="0">
                <a:latin typeface="Andalus" pitchFamily="18" charset="-78"/>
                <a:ea typeface="Calibri"/>
                <a:cs typeface="Andalus" pitchFamily="18" charset="-78"/>
              </a:rPr>
              <a:t>evaluation</a:t>
            </a:r>
            <a:r>
              <a:rPr lang="en-GB" sz="2400" dirty="0">
                <a:latin typeface="Andalus" pitchFamily="18" charset="-78"/>
                <a:ea typeface="Calibri"/>
                <a:cs typeface="Andalus" pitchFamily="18" charset="-78"/>
              </a:rPr>
              <a:t>. </a:t>
            </a:r>
            <a:endParaRPr lang="en-US" sz="2400" dirty="0">
              <a:latin typeface="Andalus" pitchFamily="18" charset="-78"/>
              <a:ea typeface="Calibri"/>
              <a:cs typeface="Andalus" pitchFamily="18" charset="-78"/>
            </a:endParaRPr>
          </a:p>
          <a:p>
            <a:endParaRPr lang="ar-IQ" sz="2400" dirty="0">
              <a:latin typeface="Andalus" pitchFamily="18" charset="-78"/>
              <a:cs typeface="Andalus" pitchFamily="18" charset="-78"/>
            </a:endParaRPr>
          </a:p>
        </p:txBody>
      </p:sp>
    </p:spTree>
    <p:extLst>
      <p:ext uri="{BB962C8B-B14F-4D97-AF65-F5344CB8AC3E}">
        <p14:creationId xmlns:p14="http://schemas.microsoft.com/office/powerpoint/2010/main" val="474053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352</TotalTime>
  <Words>2053</Words>
  <Application>Microsoft Office PowerPoint</Application>
  <PresentationFormat>عرض على الشاشة (3:4)‏</PresentationFormat>
  <Paragraphs>178</Paragraphs>
  <Slides>58</Slides>
  <Notes>0</Notes>
  <HiddenSlides>0</HiddenSlides>
  <MMClips>0</MMClips>
  <ScaleCrop>false</ScaleCrop>
  <HeadingPairs>
    <vt:vector size="4" baseType="variant">
      <vt:variant>
        <vt:lpstr>نسق</vt:lpstr>
      </vt:variant>
      <vt:variant>
        <vt:i4>1</vt:i4>
      </vt:variant>
      <vt:variant>
        <vt:lpstr>عناوين الشرائح</vt:lpstr>
      </vt:variant>
      <vt:variant>
        <vt:i4>58</vt:i4>
      </vt:variant>
    </vt:vector>
  </HeadingPairs>
  <TitlesOfParts>
    <vt:vector size="59" baseType="lpstr">
      <vt:lpstr>Solstice</vt:lpstr>
      <vt:lpstr>Pediatric I</vt:lpstr>
      <vt:lpstr>Age group terminology </vt:lpstr>
      <vt:lpstr>Hyperbilirubinemia in the Newborn (Neonatal Jaundice)</vt:lpstr>
      <vt:lpstr>عرض تقديمي في PowerPoint</vt:lpstr>
      <vt:lpstr>Unconjugated hyperbilirubinemia 1-Nonpathologic unconjugated hyperbilirubinemia A-Physiologic Jaundice </vt:lpstr>
      <vt:lpstr>B-Breast milk jaundice  </vt:lpstr>
      <vt:lpstr>C-Breast feeding jaundice </vt:lpstr>
      <vt:lpstr>D-Prematurity.  </vt:lpstr>
      <vt:lpstr>2-Pathologic Unconjugated Hyperbilirubinemia</vt:lpstr>
      <vt:lpstr>عرض تقديمي في PowerPoint</vt:lpstr>
      <vt:lpstr>عرض تقديمي في PowerPoint</vt:lpstr>
      <vt:lpstr>عرض تقديمي في PowerPoint</vt:lpstr>
      <vt:lpstr>Conjugated Hyperbilirubinemia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Patent Ductus Arteriosus</vt:lpstr>
      <vt:lpstr>عرض تقديمي في PowerPoint</vt:lpstr>
      <vt:lpstr>عرض تقديمي في PowerPoint</vt:lpstr>
      <vt:lpstr>عرض تقديمي في PowerPoint</vt:lpstr>
      <vt:lpstr>Respiratory distress syndrome</vt:lpstr>
      <vt:lpstr>Symptoms</vt:lpstr>
      <vt:lpstr>عرض تقديمي في PowerPoint</vt:lpstr>
      <vt:lpstr>Treatment </vt:lpstr>
      <vt:lpstr>Febrile convulsion</vt:lpstr>
      <vt:lpstr>عرض تقديمي في PowerPoint</vt:lpstr>
      <vt:lpstr>Etiology  </vt:lpstr>
      <vt:lpstr>Types of febrile seizure</vt:lpstr>
      <vt:lpstr>Treatment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Bronchiolitis</vt:lpstr>
      <vt:lpstr>Etiology </vt:lpstr>
      <vt:lpstr>Clinical Manifestation</vt:lpstr>
      <vt:lpstr>Diagnosis </vt:lpstr>
      <vt:lpstr>عرض تقديمي في PowerPoint</vt:lpstr>
      <vt:lpstr>Treatment </vt:lpstr>
      <vt:lpstr>عرض تقديمي في PowerPoint</vt:lpstr>
      <vt:lpstr>عرض تقديمي في PowerPoint</vt:lpstr>
      <vt:lpstr>عرض تقديمي في PowerPoint</vt:lpstr>
      <vt:lpstr>Pneumonia</vt:lpstr>
      <vt:lpstr>عرض تقديمي في PowerPoint</vt:lpstr>
      <vt:lpstr>Clinical manifestation</vt:lpstr>
      <vt:lpstr>Diagnosis</vt:lpstr>
      <vt:lpstr>عرض تقديمي في PowerPoint</vt:lpstr>
      <vt:lpstr>Treatment                                         </vt:lpstr>
      <vt:lpstr>عرض تقديمي في PowerPoint</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Naruto</dc:creator>
  <cp:lastModifiedBy>DR.Ahmed Saker 2O11</cp:lastModifiedBy>
  <cp:revision>20</cp:revision>
  <dcterms:created xsi:type="dcterms:W3CDTF">2016-12-03T05:11:55Z</dcterms:created>
  <dcterms:modified xsi:type="dcterms:W3CDTF">2017-11-05T05:28:44Z</dcterms:modified>
</cp:coreProperties>
</file>